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1"/>
  </p:notesMasterIdLst>
  <p:handoutMasterIdLst>
    <p:handoutMasterId r:id="rId32"/>
  </p:handoutMasterIdLst>
  <p:sldIdLst>
    <p:sldId id="256" r:id="rId2"/>
    <p:sldId id="286" r:id="rId3"/>
    <p:sldId id="272" r:id="rId4"/>
    <p:sldId id="273" r:id="rId5"/>
    <p:sldId id="274" r:id="rId6"/>
    <p:sldId id="265" r:id="rId7"/>
    <p:sldId id="257" r:id="rId8"/>
    <p:sldId id="258" r:id="rId9"/>
    <p:sldId id="259" r:id="rId10"/>
    <p:sldId id="260" r:id="rId11"/>
    <p:sldId id="276" r:id="rId12"/>
    <p:sldId id="261" r:id="rId13"/>
    <p:sldId id="262" r:id="rId14"/>
    <p:sldId id="288" r:id="rId15"/>
    <p:sldId id="290" r:id="rId16"/>
    <p:sldId id="277" r:id="rId17"/>
    <p:sldId id="278" r:id="rId18"/>
    <p:sldId id="279" r:id="rId19"/>
    <p:sldId id="267" r:id="rId20"/>
    <p:sldId id="282" r:id="rId21"/>
    <p:sldId id="283" r:id="rId22"/>
    <p:sldId id="284" r:id="rId23"/>
    <p:sldId id="285" r:id="rId24"/>
    <p:sldId id="269" r:id="rId25"/>
    <p:sldId id="270" r:id="rId26"/>
    <p:sldId id="289" r:id="rId27"/>
    <p:sldId id="264" r:id="rId28"/>
    <p:sldId id="287" r:id="rId29"/>
    <p:sldId id="27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90" autoAdjust="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pie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0-F6C4-4AC9-829C-383C36D42C14}"/>
              </c:ext>
            </c:extLst>
          </c:dPt>
          <c:dPt>
            <c:idx val="1"/>
            <c:bubble3D val="0"/>
            <c:extLst>
              <c:ext xmlns:c16="http://schemas.microsoft.com/office/drawing/2014/chart" uri="{C3380CC4-5D6E-409C-BE32-E72D297353CC}">
                <c16:uniqueId val="{00000001-F6C4-4AC9-829C-383C36D42C14}"/>
              </c:ext>
            </c:extLst>
          </c:dPt>
          <c:dPt>
            <c:idx val="2"/>
            <c:bubble3D val="0"/>
            <c:extLst>
              <c:ext xmlns:c16="http://schemas.microsoft.com/office/drawing/2014/chart" uri="{C3380CC4-5D6E-409C-BE32-E72D297353CC}">
                <c16:uniqueId val="{00000002-F6C4-4AC9-829C-383C36D42C14}"/>
              </c:ext>
            </c:extLst>
          </c:dPt>
          <c:dLbls>
            <c:dLbl>
              <c:idx val="0"/>
              <c:layout>
                <c:manualLayout>
                  <c:x val="-0.22368495878804623"/>
                  <c:y val="-0.27315022386907517"/>
                </c:manualLayout>
              </c:layout>
              <c:tx>
                <c:rich>
                  <a:bodyPr/>
                  <a:lstStyle/>
                  <a:p>
                    <a:r>
                      <a:rPr lang="en-US" sz="1600" dirty="0">
                        <a:latin typeface="Century Gothic" panose="020B0502020202020204" pitchFamily="34" charset="0"/>
                      </a:rPr>
                      <a:t>Independent Work</a:t>
                    </a:r>
                  </a:p>
                  <a:p>
                    <a:r>
                      <a:rPr lang="en-US" sz="1600" dirty="0">
                        <a:latin typeface="Century Gothic" panose="020B0502020202020204" pitchFamily="34" charset="0"/>
                      </a:rPr>
                      <a:t>35-40</a:t>
                    </a:r>
                    <a:r>
                      <a:rPr lang="en-US" sz="1600" baseline="0" dirty="0">
                        <a:latin typeface="Century Gothic" panose="020B0502020202020204" pitchFamily="34" charset="0"/>
                      </a:rPr>
                      <a:t> minutes</a:t>
                    </a:r>
                  </a:p>
                  <a:p>
                    <a:r>
                      <a:rPr lang="en-US" sz="1600" baseline="0" dirty="0">
                        <a:latin typeface="Century Gothic" panose="020B0502020202020204" pitchFamily="34" charset="0"/>
                      </a:rPr>
                      <a:t>Conferring</a:t>
                    </a:r>
                  </a:p>
                  <a:p>
                    <a:r>
                      <a:rPr lang="en-US" sz="1600" baseline="0" dirty="0">
                        <a:latin typeface="Century Gothic" panose="020B0502020202020204" pitchFamily="34" charset="0"/>
                      </a:rPr>
                      <a:t>Writing/Reading</a:t>
                    </a:r>
                  </a:p>
                  <a:p>
                    <a:r>
                      <a:rPr lang="en-US" sz="1600" baseline="0" dirty="0">
                        <a:latin typeface="Century Gothic" panose="020B0502020202020204" pitchFamily="34" charset="0"/>
                      </a:rPr>
                      <a:t>Guided Reading</a:t>
                    </a:r>
                  </a:p>
                  <a:p>
                    <a:r>
                      <a:rPr lang="en-US" sz="1600" baseline="0" dirty="0">
                        <a:latin typeface="Century Gothic" panose="020B0502020202020204" pitchFamily="34" charset="0"/>
                      </a:rPr>
                      <a:t>Strategy Groups</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6C4-4AC9-829C-383C36D42C14}"/>
                </c:ext>
              </c:extLst>
            </c:dLbl>
            <c:dLbl>
              <c:idx val="1"/>
              <c:layout>
                <c:manualLayout>
                  <c:x val="0.21952824975825391"/>
                  <c:y val="-4.9345375945653849E-3"/>
                </c:manualLayout>
              </c:layout>
              <c:tx>
                <c:rich>
                  <a:bodyPr/>
                  <a:lstStyle/>
                  <a:p>
                    <a:r>
                      <a:rPr lang="en-US">
                        <a:latin typeface="Century Gothic" panose="020B0502020202020204" pitchFamily="34" charset="0"/>
                      </a:rPr>
                      <a:t>Share
5-10 minutes</a:t>
                    </a:r>
                    <a:endParaRPr lang="en-US" dirty="0">
                      <a:latin typeface="Century Gothic" panose="020B0502020202020204" pitchFamily="34" charset="0"/>
                    </a:endParaRP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6C4-4AC9-829C-383C36D42C14}"/>
                </c:ext>
              </c:extLst>
            </c:dLbl>
            <c:dLbl>
              <c:idx val="2"/>
              <c:layout>
                <c:manualLayout>
                  <c:x val="0.13338542386149099"/>
                  <c:y val="0.14471113169677319"/>
                </c:manualLayout>
              </c:layout>
              <c:tx>
                <c:rich>
                  <a:bodyPr/>
                  <a:lstStyle/>
                  <a:p>
                    <a:r>
                      <a:rPr lang="en-US" dirty="0">
                        <a:latin typeface="Century Gothic" panose="020B0502020202020204" pitchFamily="34" charset="0"/>
                      </a:rPr>
                      <a:t>Mini-Lesson
5-10 minutes</a:t>
                    </a:r>
                  </a:p>
                </c:rich>
              </c:tx>
              <c:showLegendKey val="0"/>
              <c:showVal val="1"/>
              <c:showCatName val="1"/>
              <c:showSerName val="1"/>
              <c:showPercent val="0"/>
              <c:showBubbleSize val="0"/>
              <c:extLst>
                <c:ext xmlns:c15="http://schemas.microsoft.com/office/drawing/2012/chart" uri="{CE6537A1-D6FC-4f65-9D91-7224C49458BB}"/>
                <c:ext xmlns:c16="http://schemas.microsoft.com/office/drawing/2014/chart" uri="{C3380CC4-5D6E-409C-BE32-E72D297353CC}">
                  <c16:uniqueId val="{00000002-F6C4-4AC9-829C-383C36D42C14}"/>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66</c:v>
                </c:pt>
                <c:pt idx="1">
                  <c:v>16.600000000000001</c:v>
                </c:pt>
                <c:pt idx="2">
                  <c:v>16.600000000000001</c:v>
                </c:pt>
              </c:numCache>
            </c:numRef>
          </c:val>
          <c:extLst>
            <c:ext xmlns:c16="http://schemas.microsoft.com/office/drawing/2014/chart" uri="{C3380CC4-5D6E-409C-BE32-E72D297353CC}">
              <c16:uniqueId val="{00000003-F6C4-4AC9-829C-383C36D42C14}"/>
            </c:ext>
          </c:extLst>
        </c:ser>
        <c:dLbls>
          <c:showLegendKey val="0"/>
          <c:showVal val="0"/>
          <c:showCatName val="1"/>
          <c:showSerName val="0"/>
          <c:showPercent val="1"/>
          <c:showBubbleSize val="0"/>
          <c:showLeaderLines val="0"/>
        </c:dLbls>
        <c:firstSliceAng val="0"/>
      </c:pieChart>
    </c:plotArea>
    <c:plotVisOnly val="1"/>
    <c:dispBlanksAs val="gap"/>
    <c:showDLblsOverMax val="0"/>
  </c:chart>
  <c:spPr>
    <a:ln w="76200" cap="sq" cmpd="tri">
      <a:solidFill>
        <a:schemeClr val="tx1"/>
      </a:solidFill>
      <a:miter lim="800000"/>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0.14035</cdr:x>
      <cdr:y>0.01176</cdr:y>
    </cdr:from>
    <cdr:to>
      <cdr:x>0.87704</cdr:x>
      <cdr:y>0.15432</cdr:y>
    </cdr:to>
    <cdr:sp macro="" textlink="">
      <cdr:nvSpPr>
        <cdr:cNvPr id="3" name="Rectangle 2"/>
        <cdr:cNvSpPr/>
      </cdr:nvSpPr>
      <cdr:spPr>
        <a:xfrm xmlns:a="http://schemas.openxmlformats.org/drawingml/2006/main">
          <a:off x="1219178" y="76170"/>
          <a:ext cx="6399508"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xmlns:a="http://schemas.openxmlformats.org/drawingml/2006/main"/>
        <a:p xmlns:a="http://schemas.openxmlformats.org/drawingml/2006/main">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Workshop Model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266"/>
          </a:xfrm>
          <a:prstGeom prst="rect">
            <a:avLst/>
          </a:prstGeom>
        </p:spPr>
        <p:txBody>
          <a:bodyPr vert="horz" lIns="91440" tIns="45720" rIns="91440" bIns="45720" rtlCol="0"/>
          <a:lstStyle>
            <a:lvl1pPr algn="r">
              <a:defRPr sz="1200"/>
            </a:lvl1pPr>
          </a:lstStyle>
          <a:p>
            <a:fld id="{0B09E0AA-E6A6-49F3-B92A-13C1712B8F90}" type="datetimeFigureOut">
              <a:rPr lang="en-US" smtClean="0"/>
              <a:t>8/29/2018</a:t>
            </a:fld>
            <a:endParaRPr lang="en-US"/>
          </a:p>
        </p:txBody>
      </p:sp>
      <p:sp>
        <p:nvSpPr>
          <p:cNvPr id="4" name="Footer Placeholder 3"/>
          <p:cNvSpPr>
            <a:spLocks noGrp="1"/>
          </p:cNvSpPr>
          <p:nvPr>
            <p:ph type="ftr" sz="quarter" idx="2"/>
          </p:nvPr>
        </p:nvSpPr>
        <p:spPr>
          <a:xfrm>
            <a:off x="0" y="8830551"/>
            <a:ext cx="3037840" cy="46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30551"/>
            <a:ext cx="3037840" cy="464265"/>
          </a:xfrm>
          <a:prstGeom prst="rect">
            <a:avLst/>
          </a:prstGeom>
        </p:spPr>
        <p:txBody>
          <a:bodyPr vert="horz" lIns="91440" tIns="45720" rIns="91440" bIns="45720" rtlCol="0" anchor="b"/>
          <a:lstStyle>
            <a:lvl1pPr algn="r">
              <a:defRPr sz="1200"/>
            </a:lvl1pPr>
          </a:lstStyle>
          <a:p>
            <a:fld id="{52D33A17-9933-40FC-A63A-9C2E957BEEF0}" type="slidenum">
              <a:rPr lang="en-US" smtClean="0"/>
              <a:t>‹#›</a:t>
            </a:fld>
            <a:endParaRPr lang="en-US"/>
          </a:p>
        </p:txBody>
      </p:sp>
    </p:spTree>
    <p:extLst>
      <p:ext uri="{BB962C8B-B14F-4D97-AF65-F5344CB8AC3E}">
        <p14:creationId xmlns:p14="http://schemas.microsoft.com/office/powerpoint/2010/main" val="404597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46525A8-75F3-4113-BF35-AAE397A3286E}" type="datetimeFigureOut">
              <a:rPr lang="en-US" smtClean="0"/>
              <a:pPr/>
              <a:t>8/29/2018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B899999-B285-4514-9980-AA7BA767DA20}" type="slidenum">
              <a:rPr lang="en-US" smtClean="0"/>
              <a:pPr/>
              <a:t>‹#›</a:t>
            </a:fld>
            <a:endParaRPr lang="en-US"/>
          </a:p>
        </p:txBody>
      </p:sp>
    </p:spTree>
    <p:extLst>
      <p:ext uri="{BB962C8B-B14F-4D97-AF65-F5344CB8AC3E}">
        <p14:creationId xmlns:p14="http://schemas.microsoft.com/office/powerpoint/2010/main" val="163483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99999-B285-4514-9980-AA7BA767DA20}" type="slidenum">
              <a:rPr lang="en-US" smtClean="0"/>
              <a:pPr/>
              <a:t>1</a:t>
            </a:fld>
            <a:endParaRPr lang="en-US"/>
          </a:p>
        </p:txBody>
      </p:sp>
    </p:spTree>
    <p:extLst>
      <p:ext uri="{BB962C8B-B14F-4D97-AF65-F5344CB8AC3E}">
        <p14:creationId xmlns:p14="http://schemas.microsoft.com/office/powerpoint/2010/main" val="360312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99999-B285-4514-9980-AA7BA767DA20}" type="slidenum">
              <a:rPr lang="en-US" smtClean="0"/>
              <a:pPr/>
              <a:t>2</a:t>
            </a:fld>
            <a:endParaRPr lang="en-US" dirty="0"/>
          </a:p>
        </p:txBody>
      </p:sp>
    </p:spTree>
    <p:extLst>
      <p:ext uri="{BB962C8B-B14F-4D97-AF65-F5344CB8AC3E}">
        <p14:creationId xmlns:p14="http://schemas.microsoft.com/office/powerpoint/2010/main" val="64747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99999-B285-4514-9980-AA7BA767DA20}" type="slidenum">
              <a:rPr lang="en-US" smtClean="0"/>
              <a:pPr/>
              <a:t>5</a:t>
            </a:fld>
            <a:endParaRPr lang="en-US"/>
          </a:p>
        </p:txBody>
      </p:sp>
    </p:spTree>
    <p:extLst>
      <p:ext uri="{BB962C8B-B14F-4D97-AF65-F5344CB8AC3E}">
        <p14:creationId xmlns:p14="http://schemas.microsoft.com/office/powerpoint/2010/main" val="41595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99999-B285-4514-9980-AA7BA767DA20}" type="slidenum">
              <a:rPr lang="en-US" smtClean="0"/>
              <a:pPr/>
              <a:t>7</a:t>
            </a:fld>
            <a:endParaRPr lang="en-US"/>
          </a:p>
        </p:txBody>
      </p:sp>
    </p:spTree>
    <p:extLst>
      <p:ext uri="{BB962C8B-B14F-4D97-AF65-F5344CB8AC3E}">
        <p14:creationId xmlns:p14="http://schemas.microsoft.com/office/powerpoint/2010/main" val="120515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system that we are using in 3rd grade is based on positive reinforcement and is linked to our school wide behavior management system using the behavior matrix. The behavior matrix divides the school into setting (classroom, hallway, bathroom, cafeteria, etc). Each setting displays the expectations of the students. </a:t>
            </a:r>
            <a:endParaRPr lang="en-US" dirty="0"/>
          </a:p>
        </p:txBody>
      </p:sp>
      <p:sp>
        <p:nvSpPr>
          <p:cNvPr id="4" name="Slide Number Placeholder 3"/>
          <p:cNvSpPr>
            <a:spLocks noGrp="1"/>
          </p:cNvSpPr>
          <p:nvPr>
            <p:ph type="sldNum" sz="quarter" idx="10"/>
          </p:nvPr>
        </p:nvSpPr>
        <p:spPr/>
        <p:txBody>
          <a:bodyPr/>
          <a:lstStyle/>
          <a:p>
            <a:fld id="{1B899999-B285-4514-9980-AA7BA767DA20}" type="slidenum">
              <a:rPr lang="en-US" smtClean="0"/>
              <a:pPr/>
              <a:t>13</a:t>
            </a:fld>
            <a:endParaRPr lang="en-US"/>
          </a:p>
        </p:txBody>
      </p:sp>
    </p:spTree>
    <p:extLst>
      <p:ext uri="{BB962C8B-B14F-4D97-AF65-F5344CB8AC3E}">
        <p14:creationId xmlns:p14="http://schemas.microsoft.com/office/powerpoint/2010/main" val="2754126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84561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1099A2-8D1B-45EC-8CAB-2013A7D8DEF4}"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69336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82702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348706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46225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34503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867683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629235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426838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61090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1099A2-8D1B-45EC-8CAB-2013A7D8DEF4}"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348535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1099A2-8D1B-45EC-8CAB-2013A7D8DEF4}"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12275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1099A2-8D1B-45EC-8CAB-2013A7D8DEF4}"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02260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1099A2-8D1B-45EC-8CAB-2013A7D8DEF4}" type="datetimeFigureOut">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2059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821099A2-8D1B-45EC-8CAB-2013A7D8DEF4}"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250723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1099A2-8D1B-45EC-8CAB-2013A7D8DEF4}"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61150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1099A2-8D1B-45EC-8CAB-2013A7D8DEF4}"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6A697-9D43-44F8-A6E0-5D5F426B69F2}" type="slidenum">
              <a:rPr lang="en-US" smtClean="0"/>
              <a:pPr/>
              <a:t>‹#›</a:t>
            </a:fld>
            <a:endParaRPr lang="en-US"/>
          </a:p>
        </p:txBody>
      </p:sp>
    </p:spTree>
    <p:extLst>
      <p:ext uri="{BB962C8B-B14F-4D97-AF65-F5344CB8AC3E}">
        <p14:creationId xmlns:p14="http://schemas.microsoft.com/office/powerpoint/2010/main" val="115200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1099A2-8D1B-45EC-8CAB-2013A7D8DEF4}" type="datetimeFigureOut">
              <a:rPr lang="en-US" smtClean="0"/>
              <a:pPr/>
              <a:t>8/29/2018</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76A697-9D43-44F8-A6E0-5D5F426B69F2}" type="slidenum">
              <a:rPr lang="en-US" smtClean="0"/>
              <a:pPr/>
              <a:t>‹#›</a:t>
            </a:fld>
            <a:endParaRPr lang="en-US"/>
          </a:p>
        </p:txBody>
      </p:sp>
    </p:spTree>
    <p:extLst>
      <p:ext uri="{BB962C8B-B14F-4D97-AF65-F5344CB8AC3E}">
        <p14:creationId xmlns:p14="http://schemas.microsoft.com/office/powerpoint/2010/main" val="317937113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georgiastandards.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srousseauxs3rdgradeclass201819.shutterfl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2838451"/>
          </a:xfrm>
        </p:spPr>
        <p:txBody>
          <a:bodyPr>
            <a:noAutofit/>
          </a:bodyPr>
          <a:lstStyle/>
          <a:p>
            <a:r>
              <a:rPr lang="en-US" sz="6000" b="1" dirty="0">
                <a:latin typeface="Arial Rounded MT Bold" pitchFamily="34" charset="0"/>
              </a:rPr>
              <a:t>WELCOME TO </a:t>
            </a:r>
            <a:br>
              <a:rPr lang="en-US" sz="6000" b="1" dirty="0">
                <a:latin typeface="Arial Rounded MT Bold" pitchFamily="34" charset="0"/>
              </a:rPr>
            </a:br>
            <a:r>
              <a:rPr lang="en-US" sz="6000" b="1" dirty="0">
                <a:latin typeface="Arial Rounded MT Bold" pitchFamily="34" charset="0"/>
              </a:rPr>
              <a:t>3rd GRADE </a:t>
            </a:r>
            <a:br>
              <a:rPr lang="en-US" sz="6000" b="1" dirty="0">
                <a:latin typeface="Arial Rounded MT Bold" pitchFamily="34" charset="0"/>
              </a:rPr>
            </a:br>
            <a:r>
              <a:rPr lang="en-US" sz="6000" b="1" dirty="0">
                <a:latin typeface="Arial Rounded MT Bold" pitchFamily="34" charset="0"/>
              </a:rPr>
              <a:t>AT HFES! </a:t>
            </a:r>
            <a:br>
              <a:rPr lang="en-US" sz="6000" b="1" dirty="0">
                <a:latin typeface="Arial Rounded MT Bold" pitchFamily="34" charset="0"/>
              </a:rPr>
            </a:br>
            <a:r>
              <a:rPr lang="en-US" sz="6000" b="1" dirty="0">
                <a:latin typeface="Arial Rounded MT Bold" pitchFamily="34" charset="0"/>
              </a:rPr>
              <a:t>2018-2019</a:t>
            </a:r>
          </a:p>
        </p:txBody>
      </p:sp>
      <p:sp>
        <p:nvSpPr>
          <p:cNvPr id="3" name="Subtitle 2"/>
          <p:cNvSpPr>
            <a:spLocks noGrp="1"/>
          </p:cNvSpPr>
          <p:nvPr>
            <p:ph type="subTitle" idx="1"/>
          </p:nvPr>
        </p:nvSpPr>
        <p:spPr>
          <a:xfrm>
            <a:off x="1371600" y="4343400"/>
            <a:ext cx="6400800" cy="2286000"/>
          </a:xfrm>
        </p:spPr>
        <p:txBody>
          <a:bodyPr>
            <a:normAutofit/>
          </a:bodyPr>
          <a:lstStyle/>
          <a:p>
            <a:r>
              <a:rPr lang="en-US" dirty="0">
                <a:latin typeface="Arial Rounded MT Bold" pitchFamily="34" charset="0"/>
              </a:rPr>
              <a:t>Ms. Michaela Rousseaux</a:t>
            </a:r>
          </a:p>
        </p:txBody>
      </p:sp>
      <p:pic>
        <p:nvPicPr>
          <p:cNvPr id="5" name="Picture 4"/>
          <p:cNvPicPr>
            <a:picLocks noChangeAspect="1"/>
          </p:cNvPicPr>
          <p:nvPr/>
        </p:nvPicPr>
        <p:blipFill>
          <a:blip r:embed="rId3"/>
          <a:stretch>
            <a:fillRect/>
          </a:stretch>
        </p:blipFill>
        <p:spPr>
          <a:xfrm>
            <a:off x="228600" y="2514600"/>
            <a:ext cx="4054793" cy="2457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97" y="228600"/>
            <a:ext cx="7772400" cy="1456267"/>
          </a:xfrm>
        </p:spPr>
        <p:txBody>
          <a:bodyPr>
            <a:normAutofit/>
          </a:bodyPr>
          <a:lstStyle/>
          <a:p>
            <a:r>
              <a:rPr lang="en-US" sz="4000" b="1" dirty="0"/>
              <a:t>Grading Policy</a:t>
            </a:r>
          </a:p>
        </p:txBody>
      </p:sp>
      <p:sp>
        <p:nvSpPr>
          <p:cNvPr id="3" name="Content Placeholder 2"/>
          <p:cNvSpPr>
            <a:spLocks noGrp="1"/>
          </p:cNvSpPr>
          <p:nvPr>
            <p:ph idx="1"/>
          </p:nvPr>
        </p:nvSpPr>
        <p:spPr/>
        <p:txBody>
          <a:bodyPr>
            <a:noAutofit/>
          </a:bodyPr>
          <a:lstStyle/>
          <a:p>
            <a:r>
              <a:rPr lang="en-US" sz="2400" dirty="0"/>
              <a:t>All grades will be posted on the (HAC) Home Access Center for you to view throughout the year. Grades 3-5 will be using a Standards Based Report Card.</a:t>
            </a:r>
          </a:p>
          <a:p>
            <a:r>
              <a:rPr lang="en-US" sz="2400" dirty="0"/>
              <a:t>Reports will go out four times during the school year </a:t>
            </a:r>
            <a:r>
              <a:rPr lang="en-US" sz="2800" dirty="0"/>
              <a:t>(</a:t>
            </a:r>
            <a:r>
              <a:rPr lang="en-US" sz="2400" dirty="0"/>
              <a:t>October, January, March, May)</a:t>
            </a:r>
            <a:endParaRPr lang="en-US" sz="3200" dirty="0"/>
          </a:p>
          <a:p>
            <a:r>
              <a:rPr lang="en-US" sz="2400" dirty="0"/>
              <a:t>If you have not received your ID or password please see Mrs. Julia with a valid ID to receive this information.</a:t>
            </a:r>
          </a:p>
          <a:p>
            <a:r>
              <a:rPr lang="en-US" sz="2400" dirty="0"/>
              <a:t>Grades:</a:t>
            </a:r>
          </a:p>
          <a:p>
            <a:pPr lvl="1"/>
            <a:r>
              <a:rPr lang="en-US" sz="2000" dirty="0"/>
              <a:t>Classwork/Projects 45%</a:t>
            </a:r>
          </a:p>
          <a:p>
            <a:pPr lvl="1"/>
            <a:r>
              <a:rPr lang="en-US" sz="2000" dirty="0"/>
              <a:t>Tests 30%</a:t>
            </a:r>
          </a:p>
          <a:p>
            <a:pPr lvl="1"/>
            <a:r>
              <a:rPr lang="en-US" sz="2000" dirty="0"/>
              <a:t>Quizzes 25%</a:t>
            </a:r>
          </a:p>
        </p:txBody>
      </p:sp>
      <p:pic>
        <p:nvPicPr>
          <p:cNvPr id="4" name="Picture 3"/>
          <p:cNvPicPr>
            <a:picLocks noChangeAspect="1"/>
          </p:cNvPicPr>
          <p:nvPr/>
        </p:nvPicPr>
        <p:blipFill>
          <a:blip r:embed="rId2"/>
          <a:stretch>
            <a:fillRect/>
          </a:stretch>
        </p:blipFill>
        <p:spPr>
          <a:xfrm>
            <a:off x="5334000" y="5033963"/>
            <a:ext cx="3028950" cy="15144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Grading Policy Continued</a:t>
            </a:r>
          </a:p>
        </p:txBody>
      </p:sp>
      <p:sp>
        <p:nvSpPr>
          <p:cNvPr id="3" name="Content Placeholder 2"/>
          <p:cNvSpPr>
            <a:spLocks noGrp="1"/>
          </p:cNvSpPr>
          <p:nvPr>
            <p:ph idx="1"/>
          </p:nvPr>
        </p:nvSpPr>
        <p:spPr/>
        <p:txBody>
          <a:bodyPr>
            <a:normAutofit fontScale="92500"/>
          </a:bodyPr>
          <a:lstStyle/>
          <a:p>
            <a:r>
              <a:rPr lang="en-US" sz="2800" dirty="0"/>
              <a:t>Make Up Work: If your child is absent, they will make up their classwork on the day they return to school. </a:t>
            </a:r>
          </a:p>
          <a:p>
            <a:r>
              <a:rPr lang="en-US" sz="2800" dirty="0"/>
              <a:t>Late Work: Students will lose 2 points per day that the assignment is late- 10 point max (5 days late). </a:t>
            </a:r>
          </a:p>
          <a:p>
            <a:r>
              <a:rPr lang="en-US" sz="2800" dirty="0"/>
              <a:t>Not completed work: Will be entered in to HAC as an NHI (Not Handed In), this is the equivalent to a 50%. Students will be reminded of any missing assignments. </a:t>
            </a:r>
          </a:p>
        </p:txBody>
      </p:sp>
      <p:pic>
        <p:nvPicPr>
          <p:cNvPr id="4" name="Picture 3"/>
          <p:cNvPicPr>
            <a:picLocks noChangeAspect="1"/>
          </p:cNvPicPr>
          <p:nvPr/>
        </p:nvPicPr>
        <p:blipFill>
          <a:blip r:embed="rId2"/>
          <a:stretch>
            <a:fillRect/>
          </a:stretch>
        </p:blipFill>
        <p:spPr>
          <a:xfrm>
            <a:off x="7010400" y="381000"/>
            <a:ext cx="1739981" cy="1684868"/>
          </a:xfrm>
          <a:prstGeom prst="rect">
            <a:avLst/>
          </a:prstGeom>
        </p:spPr>
      </p:pic>
    </p:spTree>
    <p:extLst>
      <p:ext uri="{BB962C8B-B14F-4D97-AF65-F5344CB8AC3E}">
        <p14:creationId xmlns:p14="http://schemas.microsoft.com/office/powerpoint/2010/main" val="262113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Testing</a:t>
            </a:r>
          </a:p>
        </p:txBody>
      </p:sp>
      <p:sp>
        <p:nvSpPr>
          <p:cNvPr id="3" name="Content Placeholder 2"/>
          <p:cNvSpPr>
            <a:spLocks noGrp="1"/>
          </p:cNvSpPr>
          <p:nvPr>
            <p:ph idx="1"/>
          </p:nvPr>
        </p:nvSpPr>
        <p:spPr/>
        <p:txBody>
          <a:bodyPr>
            <a:normAutofit fontScale="92500"/>
          </a:bodyPr>
          <a:lstStyle/>
          <a:p>
            <a:r>
              <a:rPr lang="en-US" sz="3200" dirty="0"/>
              <a:t>IOWA Testing is Oct. 22, 2018- Nov. 2, 2018 </a:t>
            </a:r>
          </a:p>
          <a:p>
            <a:r>
              <a:rPr lang="en-US" sz="3200" dirty="0"/>
              <a:t>Milestone Testing is April 11th -25</a:t>
            </a:r>
            <a:r>
              <a:rPr lang="en-US" sz="3200" baseline="30000" dirty="0"/>
              <a:t>th</a:t>
            </a:r>
            <a:r>
              <a:rPr lang="en-US" sz="3200" dirty="0"/>
              <a:t>, 2019</a:t>
            </a:r>
          </a:p>
          <a:p>
            <a:pPr lvl="2"/>
            <a:r>
              <a:rPr lang="en-US" sz="2800" dirty="0"/>
              <a:t>During these weeks students will not have any homework. Please allow them to get plenty of sleep, a good dinner, and a good breakfast! </a:t>
            </a:r>
          </a:p>
          <a:p>
            <a:r>
              <a:rPr lang="en-US" sz="3200" dirty="0" err="1"/>
              <a:t>Fastbridge</a:t>
            </a:r>
            <a:r>
              <a:rPr lang="en-US" sz="3200" dirty="0"/>
              <a:t>-Universal Screener Fall, Winter, and Spring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01078"/>
            <a:ext cx="2457450" cy="1857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456267"/>
          </a:xfrm>
        </p:spPr>
        <p:txBody>
          <a:bodyPr>
            <a:normAutofit/>
          </a:bodyPr>
          <a:lstStyle/>
          <a:p>
            <a:r>
              <a:rPr lang="en-US" sz="4000" b="1" dirty="0"/>
              <a:t>Positive Behavior!</a:t>
            </a:r>
            <a:br>
              <a:rPr lang="en-US" b="1" dirty="0"/>
            </a:br>
            <a:endParaRPr lang="en-US" sz="4000" b="1" dirty="0"/>
          </a:p>
        </p:txBody>
      </p:sp>
      <p:sp>
        <p:nvSpPr>
          <p:cNvPr id="4" name="Content Placeholder 2"/>
          <p:cNvSpPr>
            <a:spLocks noGrp="1"/>
          </p:cNvSpPr>
          <p:nvPr>
            <p:ph idx="1"/>
          </p:nvPr>
        </p:nvSpPr>
        <p:spPr>
          <a:xfrm>
            <a:off x="457200" y="1600200"/>
            <a:ext cx="7772400" cy="4572000"/>
          </a:xfrm>
        </p:spPr>
        <p:txBody>
          <a:bodyPr>
            <a:noAutofit/>
          </a:bodyPr>
          <a:lstStyle/>
          <a:p>
            <a:r>
              <a:rPr lang="en-US" sz="2800" dirty="0"/>
              <a:t>Whole Group: The students work for class soar point, once they fill a letter up, they will vote on a class reward. </a:t>
            </a:r>
          </a:p>
          <a:p>
            <a:r>
              <a:rPr lang="en-US" sz="2800" dirty="0"/>
              <a:t>Individual: The students each have a Star Card.  The card has 10 stars. Students punch a star when they are caught showing amazing responsibility. When a card is completely full, students are allowed to pick a prize from the treasure box.</a:t>
            </a:r>
          </a:p>
          <a:p>
            <a:r>
              <a:rPr lang="en-US" sz="2800" dirty="0"/>
              <a:t> </a:t>
            </a:r>
            <a:r>
              <a:rPr lang="en-US" sz="2800" dirty="0">
                <a:sym typeface="Wingdings" panose="05000000000000000000" pitchFamily="2" charset="2"/>
              </a:rPr>
              <a:t>PBIS- Eagle Points</a:t>
            </a:r>
            <a:endParaRPr lang="en-US" sz="2800" dirty="0"/>
          </a:p>
        </p:txBody>
      </p:sp>
      <p:pic>
        <p:nvPicPr>
          <p:cNvPr id="3" name="Picture 2"/>
          <p:cNvPicPr>
            <a:picLocks noChangeAspect="1"/>
          </p:cNvPicPr>
          <p:nvPr/>
        </p:nvPicPr>
        <p:blipFill>
          <a:blip r:embed="rId3"/>
          <a:stretch>
            <a:fillRect/>
          </a:stretch>
        </p:blipFill>
        <p:spPr>
          <a:xfrm>
            <a:off x="6705600" y="304800"/>
            <a:ext cx="1976438" cy="8908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9D62-CEDA-4E76-B1BE-606A0F32025C}"/>
              </a:ext>
            </a:extLst>
          </p:cNvPr>
          <p:cNvSpPr>
            <a:spLocks noGrp="1"/>
          </p:cNvSpPr>
          <p:nvPr>
            <p:ph type="title"/>
          </p:nvPr>
        </p:nvSpPr>
        <p:spPr>
          <a:xfrm>
            <a:off x="457200" y="609601"/>
            <a:ext cx="7772400" cy="1142999"/>
          </a:xfrm>
        </p:spPr>
        <p:txBody>
          <a:bodyPr>
            <a:normAutofit/>
          </a:bodyPr>
          <a:lstStyle/>
          <a:p>
            <a:r>
              <a:rPr lang="en-US" sz="4000" dirty="0"/>
              <a:t>Curriculum </a:t>
            </a:r>
          </a:p>
        </p:txBody>
      </p:sp>
      <p:sp>
        <p:nvSpPr>
          <p:cNvPr id="3" name="Content Placeholder 2">
            <a:extLst>
              <a:ext uri="{FF2B5EF4-FFF2-40B4-BE49-F238E27FC236}">
                <a16:creationId xmlns:a16="http://schemas.microsoft.com/office/drawing/2014/main" id="{EFC8B7D1-6D68-4795-B154-9E94C86493A0}"/>
              </a:ext>
            </a:extLst>
          </p:cNvPr>
          <p:cNvSpPr>
            <a:spLocks noGrp="1"/>
          </p:cNvSpPr>
          <p:nvPr>
            <p:ph idx="1"/>
          </p:nvPr>
        </p:nvSpPr>
        <p:spPr>
          <a:xfrm>
            <a:off x="152400" y="1524000"/>
            <a:ext cx="8763000" cy="5029200"/>
          </a:xfrm>
        </p:spPr>
        <p:txBody>
          <a:bodyPr>
            <a:normAutofit fontScale="85000" lnSpcReduction="10000"/>
          </a:bodyPr>
          <a:lstStyle/>
          <a:p>
            <a:r>
              <a:rPr lang="en-US" sz="2400" dirty="0"/>
              <a:t>GA Standards of Excellence</a:t>
            </a:r>
          </a:p>
          <a:p>
            <a:pPr lvl="1"/>
            <a:r>
              <a:rPr lang="en-US" sz="2000" dirty="0">
                <a:sym typeface="Wingdings" pitchFamily="2" charset="2"/>
                <a:hlinkClick r:id="rId2"/>
              </a:rPr>
              <a:t>www.georgiastandards.org</a:t>
            </a:r>
            <a:r>
              <a:rPr lang="en-US" sz="2000" dirty="0">
                <a:sym typeface="Wingdings" pitchFamily="2" charset="2"/>
              </a:rPr>
              <a:t> </a:t>
            </a:r>
            <a:endParaRPr lang="en-US" sz="2000" dirty="0"/>
          </a:p>
          <a:p>
            <a:r>
              <a:rPr lang="en-US" sz="2400" dirty="0"/>
              <a:t>Small Group Instruction- I will pull a small group of students and work on a needed skill, while other students work on hands-on learning centers/activities geared toward standards and skills they are working to master.</a:t>
            </a:r>
          </a:p>
          <a:p>
            <a:pPr lvl="1"/>
            <a:r>
              <a:rPr lang="en-US" sz="2200" dirty="0"/>
              <a:t>Math Groups</a:t>
            </a:r>
          </a:p>
          <a:p>
            <a:pPr lvl="1"/>
            <a:r>
              <a:rPr lang="en-US" sz="2200" dirty="0"/>
              <a:t>Reading  Groups</a:t>
            </a:r>
          </a:p>
          <a:p>
            <a:pPr lvl="1"/>
            <a:r>
              <a:rPr lang="en-US" sz="2200" dirty="0"/>
              <a:t>Writing Groups</a:t>
            </a:r>
          </a:p>
          <a:p>
            <a:r>
              <a:rPr lang="en-US" sz="2400" dirty="0"/>
              <a:t>Differentiation-Small group instruction and one-on-one student conferences.</a:t>
            </a:r>
          </a:p>
          <a:p>
            <a:r>
              <a:rPr lang="en-US" sz="2400" dirty="0"/>
              <a:t>Student conferences- I meet with student, we have a discussion of what they are working on as a reader or writer.  I teach them a skill they need to work on.  I follow up with student at our next conference. </a:t>
            </a:r>
          </a:p>
          <a:p>
            <a:r>
              <a:rPr lang="en-US" sz="2400" dirty="0"/>
              <a:t>Writing Genres- Narrative, Opinion and Information</a:t>
            </a:r>
          </a:p>
          <a:p>
            <a:r>
              <a:rPr lang="en-US" sz="2400" dirty="0"/>
              <a:t>Balanced Literacy </a:t>
            </a:r>
          </a:p>
        </p:txBody>
      </p:sp>
    </p:spTree>
    <p:extLst>
      <p:ext uri="{BB962C8B-B14F-4D97-AF65-F5344CB8AC3E}">
        <p14:creationId xmlns:p14="http://schemas.microsoft.com/office/powerpoint/2010/main" val="276429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IB PYP </a:t>
            </a:r>
          </a:p>
        </p:txBody>
      </p:sp>
      <p:sp>
        <p:nvSpPr>
          <p:cNvPr id="3" name="Content Placeholder 2"/>
          <p:cNvSpPr>
            <a:spLocks noGrp="1"/>
          </p:cNvSpPr>
          <p:nvPr>
            <p:ph idx="1"/>
          </p:nvPr>
        </p:nvSpPr>
        <p:spPr>
          <a:xfrm>
            <a:off x="938758" y="2571751"/>
            <a:ext cx="7633742" cy="2994996"/>
          </a:xfrm>
        </p:spPr>
        <p:txBody>
          <a:bodyPr vert="horz" lIns="68580" tIns="34290" rIns="68580" bIns="34290" rtlCol="0" anchor="t">
            <a:normAutofit lnSpcReduction="10000"/>
          </a:bodyPr>
          <a:lstStyle/>
          <a:p>
            <a:r>
              <a:rPr lang="en-US" sz="2100"/>
              <a:t>6 transdisciplinary themes</a:t>
            </a:r>
          </a:p>
          <a:p>
            <a:r>
              <a:rPr lang="en-US" sz="2100"/>
              <a:t>Learner Profile</a:t>
            </a:r>
          </a:p>
          <a:p>
            <a:r>
              <a:rPr lang="en-US" sz="2100"/>
              <a:t>IB Attitudes </a:t>
            </a:r>
          </a:p>
          <a:p>
            <a:r>
              <a:rPr lang="en-US" sz="2100"/>
              <a:t>Spanish for 1st –5th </a:t>
            </a:r>
          </a:p>
          <a:p>
            <a:r>
              <a:rPr lang="en-US" sz="2100"/>
              <a:t>Cookies for Character </a:t>
            </a:r>
          </a:p>
          <a:p>
            <a:r>
              <a:rPr lang="en-US" sz="2100"/>
              <a:t>International Inquirer </a:t>
            </a:r>
          </a:p>
          <a:p>
            <a:r>
              <a:rPr lang="en-US" sz="2100"/>
              <a:t>Service Projects</a:t>
            </a:r>
          </a:p>
          <a:p>
            <a:endParaRPr lang="en-US" sz="2100"/>
          </a:p>
          <a:p>
            <a:endParaRPr lang="en-US"/>
          </a:p>
          <a:p>
            <a:pPr marL="0" indent="0">
              <a:buNone/>
            </a:pPr>
            <a:endParaRPr lang="en-US"/>
          </a:p>
          <a:p>
            <a:endParaRPr lang="en-US"/>
          </a:p>
          <a:p>
            <a:pPr marL="0" indent="0">
              <a:buNone/>
            </a:pPr>
            <a:endParaRPr lang="en-US"/>
          </a:p>
        </p:txBody>
      </p:sp>
      <p:sp>
        <p:nvSpPr>
          <p:cNvPr id="4" name="TextBox 3">
            <a:extLst>
              <a:ext uri="{FF2B5EF4-FFF2-40B4-BE49-F238E27FC236}">
                <a16:creationId xmlns:a16="http://schemas.microsoft.com/office/drawing/2014/main" id="{0A95B1A8-5738-4D9A-8032-392BF8D06B06}"/>
              </a:ext>
            </a:extLst>
          </p:cNvPr>
          <p:cNvSpPr txBox="1"/>
          <p:nvPr/>
        </p:nvSpPr>
        <p:spPr>
          <a:xfrm>
            <a:off x="2053654" y="1781956"/>
            <a:ext cx="5664407" cy="346249"/>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a:t>International Baccalaureate Primary Years </a:t>
            </a:r>
            <a:r>
              <a:rPr lang="en-US" err="1"/>
              <a:t>Programme</a:t>
            </a:r>
          </a:p>
        </p:txBody>
      </p:sp>
      <p:pic>
        <p:nvPicPr>
          <p:cNvPr id="5" name="Picture 5">
            <a:extLst>
              <a:ext uri="{FF2B5EF4-FFF2-40B4-BE49-F238E27FC236}">
                <a16:creationId xmlns:a16="http://schemas.microsoft.com/office/drawing/2014/main" id="{BC12DED7-A3A8-4D32-9AD6-9638827E25A1}"/>
              </a:ext>
            </a:extLst>
          </p:cNvPr>
          <p:cNvPicPr>
            <a:picLocks noChangeAspect="1"/>
          </p:cNvPicPr>
          <p:nvPr/>
        </p:nvPicPr>
        <p:blipFill>
          <a:blip r:embed="rId2"/>
          <a:stretch>
            <a:fillRect/>
          </a:stretch>
        </p:blipFill>
        <p:spPr>
          <a:xfrm>
            <a:off x="4759026" y="3062677"/>
            <a:ext cx="3073686" cy="1894382"/>
          </a:xfrm>
          <a:prstGeom prst="rect">
            <a:avLst/>
          </a:prstGeom>
        </p:spPr>
      </p:pic>
    </p:spTree>
    <p:extLst>
      <p:ext uri="{BB962C8B-B14F-4D97-AF65-F5344CB8AC3E}">
        <p14:creationId xmlns:p14="http://schemas.microsoft.com/office/powerpoint/2010/main" val="4033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50" y="304800"/>
            <a:ext cx="8053450" cy="1456267"/>
          </a:xfrm>
        </p:spPr>
        <p:txBody>
          <a:bodyPr>
            <a:normAutofit/>
          </a:bodyPr>
          <a:lstStyle/>
          <a:p>
            <a:r>
              <a:rPr lang="en-US" sz="4000" dirty="0"/>
              <a:t>International Baccalaureate (IB) </a:t>
            </a:r>
          </a:p>
        </p:txBody>
      </p:sp>
      <p:pic>
        <p:nvPicPr>
          <p:cNvPr id="4" name="Content Placeholder 3"/>
          <p:cNvPicPr>
            <a:picLocks noGrp="1" noChangeAspect="1"/>
          </p:cNvPicPr>
          <p:nvPr>
            <p:ph idx="1"/>
          </p:nvPr>
        </p:nvPicPr>
        <p:blipFill>
          <a:blip r:embed="rId2"/>
          <a:stretch>
            <a:fillRect/>
          </a:stretch>
        </p:blipFill>
        <p:spPr>
          <a:xfrm>
            <a:off x="2590800" y="2209800"/>
            <a:ext cx="3904317" cy="3429530"/>
          </a:xfrm>
          <a:prstGeom prst="rect">
            <a:avLst/>
          </a:prstGeom>
        </p:spPr>
      </p:pic>
      <p:sp>
        <p:nvSpPr>
          <p:cNvPr id="5" name="TextBox 4"/>
          <p:cNvSpPr txBox="1"/>
          <p:nvPr/>
        </p:nvSpPr>
        <p:spPr>
          <a:xfrm>
            <a:off x="480950" y="1642621"/>
            <a:ext cx="2109849" cy="4124206"/>
          </a:xfrm>
          <a:prstGeom prst="rect">
            <a:avLst/>
          </a:prstGeom>
          <a:noFill/>
        </p:spPr>
        <p:txBody>
          <a:bodyPr wrap="square" rtlCol="0">
            <a:spAutoFit/>
          </a:bodyPr>
          <a:lstStyle/>
          <a:p>
            <a:r>
              <a:rPr lang="en-US" sz="2800" b="1" dirty="0">
                <a:solidFill>
                  <a:schemeClr val="accent1"/>
                </a:solidFill>
              </a:rPr>
              <a:t>Attitudes</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Appreciation</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Commitment</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Confidence</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Cooperation</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Creativity</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Curiosity</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Empathy</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Enthusiasm</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Independence</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Integrity</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Respect</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Tolerance</a:t>
            </a:r>
          </a:p>
          <a:p>
            <a:endParaRPr lang="en-US" dirty="0"/>
          </a:p>
        </p:txBody>
      </p:sp>
      <p:sp>
        <p:nvSpPr>
          <p:cNvPr id="6" name="TextBox 5"/>
          <p:cNvSpPr txBox="1"/>
          <p:nvPr/>
        </p:nvSpPr>
        <p:spPr>
          <a:xfrm>
            <a:off x="6858000" y="1638235"/>
            <a:ext cx="2133600" cy="4001095"/>
          </a:xfrm>
          <a:prstGeom prst="rect">
            <a:avLst/>
          </a:prstGeom>
          <a:noFill/>
        </p:spPr>
        <p:txBody>
          <a:bodyPr wrap="square" rtlCol="0">
            <a:spAutoFit/>
          </a:bodyPr>
          <a:lstStyle/>
          <a:p>
            <a:r>
              <a:rPr lang="en-US" sz="2800" dirty="0">
                <a:solidFill>
                  <a:schemeClr val="accent1"/>
                </a:solidFill>
              </a:rPr>
              <a:t>Learner Profiles</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Caring</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Communicator</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Inquirer</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Knowledgeable</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Open-minded</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Principled</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Reflective</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Risk-taker</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Thinker</a:t>
            </a:r>
          </a:p>
          <a:p>
            <a:pPr marL="285750" indent="-285750">
              <a:buFont typeface="Arial" panose="020B0604020202020204" pitchFamily="34" charset="0"/>
              <a:buChar char="•"/>
            </a:pPr>
            <a:r>
              <a:rPr lang="en-US" b="1" dirty="0">
                <a:latin typeface="Batang" panose="02030600000101010101" pitchFamily="18" charset="-127"/>
                <a:ea typeface="Batang" panose="02030600000101010101" pitchFamily="18" charset="-127"/>
              </a:rPr>
              <a:t>Balanced</a:t>
            </a:r>
          </a:p>
          <a:p>
            <a:endParaRPr lang="en-US" dirty="0"/>
          </a:p>
        </p:txBody>
      </p:sp>
    </p:spTree>
    <p:extLst>
      <p:ext uri="{BB962C8B-B14F-4D97-AF65-F5344CB8AC3E}">
        <p14:creationId xmlns:p14="http://schemas.microsoft.com/office/powerpoint/2010/main" val="417124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I.B. Continued</a:t>
            </a:r>
          </a:p>
        </p:txBody>
      </p:sp>
      <p:sp>
        <p:nvSpPr>
          <p:cNvPr id="3" name="Content Placeholder 2"/>
          <p:cNvSpPr>
            <a:spLocks noGrp="1"/>
          </p:cNvSpPr>
          <p:nvPr>
            <p:ph idx="1"/>
          </p:nvPr>
        </p:nvSpPr>
        <p:spPr>
          <a:xfrm>
            <a:off x="457200" y="2438400"/>
            <a:ext cx="7772400" cy="3649133"/>
          </a:xfrm>
        </p:spPr>
        <p:txBody>
          <a:bodyPr>
            <a:normAutofit lnSpcReduction="10000"/>
          </a:bodyPr>
          <a:lstStyle/>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Globally minded teaching </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Transdisciplinary Themes</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Who We Are</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Where We Are In Place and Time</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How We Express Ourselves</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How the World Works</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How WE Organize Ourselves</a:t>
            </a:r>
          </a:p>
          <a:p>
            <a:pPr lvl="0" defTabSz="914400">
              <a:lnSpc>
                <a:spcPct val="120000"/>
              </a:lnSpc>
              <a:spcBef>
                <a:spcPts val="1000"/>
              </a:spcBef>
              <a:spcAft>
                <a:spcPts val="0"/>
              </a:spcAft>
              <a:buClr>
                <a:srgbClr val="B80E0F"/>
              </a:buClr>
              <a:buSzPct val="160000"/>
              <a:buFont typeface="Arial" panose="020B0604020202020204" pitchFamily="34" charset="0"/>
              <a:buChar char="•"/>
            </a:pPr>
            <a:r>
              <a:rPr lang="en-US" sz="1900" cap="all" dirty="0">
                <a:latin typeface="Calibri" panose="020F0502020204030204" pitchFamily="34" charset="0"/>
              </a:rPr>
              <a:t>Sharing The Planet</a:t>
            </a:r>
            <a:endParaRPr lang="en-US" sz="1900" cap="all" dirty="0">
              <a:solidFill>
                <a:prstClr val="black"/>
              </a:solidFill>
              <a:latin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5105400" y="2438400"/>
            <a:ext cx="3048000" cy="3054513"/>
          </a:xfrm>
          <a:prstGeom prst="rect">
            <a:avLst/>
          </a:prstGeom>
        </p:spPr>
      </p:pic>
    </p:spTree>
    <p:extLst>
      <p:ext uri="{BB962C8B-B14F-4D97-AF65-F5344CB8AC3E}">
        <p14:creationId xmlns:p14="http://schemas.microsoft.com/office/powerpoint/2010/main" val="54229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451"/>
            <a:ext cx="7772400" cy="1456267"/>
          </a:xfrm>
        </p:spPr>
        <p:txBody>
          <a:bodyPr>
            <a:normAutofit/>
          </a:bodyPr>
          <a:lstStyle/>
          <a:p>
            <a:r>
              <a:rPr lang="en-US" sz="4800" dirty="0"/>
              <a:t>Digital Citizenship</a:t>
            </a:r>
          </a:p>
        </p:txBody>
      </p:sp>
      <p:pic>
        <p:nvPicPr>
          <p:cNvPr id="4" name="Picture 3"/>
          <p:cNvPicPr>
            <a:picLocks noChangeAspect="1"/>
          </p:cNvPicPr>
          <p:nvPr/>
        </p:nvPicPr>
        <p:blipFill>
          <a:blip r:embed="rId2"/>
          <a:stretch>
            <a:fillRect/>
          </a:stretch>
        </p:blipFill>
        <p:spPr>
          <a:xfrm>
            <a:off x="762000" y="1737718"/>
            <a:ext cx="3017782" cy="4523624"/>
          </a:xfrm>
          <a:prstGeom prst="rect">
            <a:avLst/>
          </a:prstGeom>
        </p:spPr>
      </p:pic>
      <p:pic>
        <p:nvPicPr>
          <p:cNvPr id="11" name="Picture 10"/>
          <p:cNvPicPr>
            <a:picLocks noChangeAspect="1"/>
          </p:cNvPicPr>
          <p:nvPr/>
        </p:nvPicPr>
        <p:blipFill>
          <a:blip r:embed="rId3"/>
          <a:stretch>
            <a:fillRect/>
          </a:stretch>
        </p:blipFill>
        <p:spPr>
          <a:xfrm>
            <a:off x="3962400" y="1785168"/>
            <a:ext cx="4907705" cy="3993226"/>
          </a:xfrm>
          <a:prstGeom prst="rect">
            <a:avLst/>
          </a:prstGeom>
        </p:spPr>
      </p:pic>
      <p:pic>
        <p:nvPicPr>
          <p:cNvPr id="12" name="Picture 11"/>
          <p:cNvPicPr>
            <a:picLocks noChangeAspect="1"/>
          </p:cNvPicPr>
          <p:nvPr/>
        </p:nvPicPr>
        <p:blipFill>
          <a:blip r:embed="rId4"/>
          <a:stretch>
            <a:fillRect/>
          </a:stretch>
        </p:blipFill>
        <p:spPr>
          <a:xfrm>
            <a:off x="4191000" y="5740863"/>
            <a:ext cx="3487214" cy="621846"/>
          </a:xfrm>
          <a:prstGeom prst="rect">
            <a:avLst/>
          </a:prstGeom>
          <a:solidFill>
            <a:schemeClr val="tx1"/>
          </a:solidFill>
        </p:spPr>
      </p:pic>
    </p:spTree>
    <p:extLst>
      <p:ext uri="{BB962C8B-B14F-4D97-AF65-F5344CB8AC3E}">
        <p14:creationId xmlns:p14="http://schemas.microsoft.com/office/powerpoint/2010/main" val="25441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456267"/>
          </a:xfrm>
        </p:spPr>
        <p:txBody>
          <a:bodyPr>
            <a:normAutofit/>
          </a:bodyPr>
          <a:lstStyle/>
          <a:p>
            <a:r>
              <a:rPr lang="en-US" sz="4000" dirty="0"/>
              <a:t>Math</a:t>
            </a:r>
          </a:p>
        </p:txBody>
      </p:sp>
      <p:sp>
        <p:nvSpPr>
          <p:cNvPr id="3" name="Content Placeholder 2"/>
          <p:cNvSpPr>
            <a:spLocks noGrp="1"/>
          </p:cNvSpPr>
          <p:nvPr>
            <p:ph idx="1"/>
          </p:nvPr>
        </p:nvSpPr>
        <p:spPr/>
        <p:txBody>
          <a:bodyPr>
            <a:noAutofit/>
          </a:bodyPr>
          <a:lstStyle/>
          <a:p>
            <a:r>
              <a:rPr lang="en-US" sz="2800" dirty="0"/>
              <a:t>Rigor</a:t>
            </a:r>
          </a:p>
          <a:p>
            <a:r>
              <a:rPr lang="en-US" sz="2800" dirty="0"/>
              <a:t>Explain what you are thinking. Using words, pictures, numbers, equations, etc.</a:t>
            </a:r>
          </a:p>
          <a:p>
            <a:r>
              <a:rPr lang="en-US" sz="2800" dirty="0"/>
              <a:t>Depth of Knowledge</a:t>
            </a:r>
          </a:p>
          <a:p>
            <a:r>
              <a:rPr lang="en-US" sz="2800" dirty="0"/>
              <a:t>Example: Allowing the students to try to figure it out first before coming together to discuss what they learned. </a:t>
            </a:r>
          </a:p>
          <a:p>
            <a:r>
              <a:rPr lang="en-US" sz="2800" dirty="0"/>
              <a:t>The units are multiple concepts that build upon each other.</a:t>
            </a:r>
          </a:p>
          <a:p>
            <a:r>
              <a:rPr lang="en-US" sz="2800" dirty="0"/>
              <a:t>We do use </a:t>
            </a:r>
            <a:r>
              <a:rPr lang="en-US" sz="2800" dirty="0" err="1"/>
              <a:t>IReady</a:t>
            </a:r>
            <a:r>
              <a:rPr lang="en-US" sz="2800" dirty="0"/>
              <a:t> Math. </a:t>
            </a:r>
          </a:p>
        </p:txBody>
      </p:sp>
      <p:pic>
        <p:nvPicPr>
          <p:cNvPr id="4" name="Picture 3"/>
          <p:cNvPicPr>
            <a:picLocks noChangeAspect="1"/>
          </p:cNvPicPr>
          <p:nvPr/>
        </p:nvPicPr>
        <p:blipFill>
          <a:blip r:embed="rId2"/>
          <a:stretch>
            <a:fillRect/>
          </a:stretch>
        </p:blipFill>
        <p:spPr>
          <a:xfrm>
            <a:off x="6019800" y="208808"/>
            <a:ext cx="2438400" cy="18836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erson posing for a photo&#10;&#10;Description generated with very high confidence">
            <a:extLst>
              <a:ext uri="{FF2B5EF4-FFF2-40B4-BE49-F238E27FC236}">
                <a16:creationId xmlns:a16="http://schemas.microsoft.com/office/drawing/2014/main" id="{B1CBF0B1-D1FC-441E-97FE-252E32AF6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330" y="1418513"/>
            <a:ext cx="3312548" cy="2204591"/>
          </a:xfrm>
          <a:prstGeom prst="rect">
            <a:avLst/>
          </a:prstGeom>
        </p:spPr>
      </p:pic>
      <p:pic>
        <p:nvPicPr>
          <p:cNvPr id="27" name="Picture 26" descr="A person posing for a picture&#10;&#10;Description generated with very high confidence">
            <a:extLst>
              <a:ext uri="{FF2B5EF4-FFF2-40B4-BE49-F238E27FC236}">
                <a16:creationId xmlns:a16="http://schemas.microsoft.com/office/drawing/2014/main" id="{EE9FD9CD-5254-42AE-9358-6B0FA294FB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658" y="3583703"/>
            <a:ext cx="2313413" cy="2313413"/>
          </a:xfrm>
          <a:prstGeom prst="rect">
            <a:avLst/>
          </a:prstGeom>
        </p:spPr>
      </p:pic>
      <p:pic>
        <p:nvPicPr>
          <p:cNvPr id="17" name="Content Placeholder 16" descr="A group of people posing for a photo&#10;&#10;Description generated with very high confidence">
            <a:extLst>
              <a:ext uri="{FF2B5EF4-FFF2-40B4-BE49-F238E27FC236}">
                <a16:creationId xmlns:a16="http://schemas.microsoft.com/office/drawing/2014/main" id="{483B8064-BBAC-494A-BD2D-F3CB19419C12}"/>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062119" y="222239"/>
            <a:ext cx="2921085" cy="1946914"/>
          </a:xfrm>
        </p:spPr>
      </p:pic>
      <p:sp>
        <p:nvSpPr>
          <p:cNvPr id="2" name="Title 1"/>
          <p:cNvSpPr>
            <a:spLocks noGrp="1"/>
          </p:cNvSpPr>
          <p:nvPr>
            <p:ph type="title"/>
          </p:nvPr>
        </p:nvSpPr>
        <p:spPr>
          <a:xfrm>
            <a:off x="676702" y="69471"/>
            <a:ext cx="2779713" cy="565150"/>
          </a:xfrm>
        </p:spPr>
        <p:txBody>
          <a:bodyPr>
            <a:normAutofit/>
          </a:bodyPr>
          <a:lstStyle/>
          <a:p>
            <a:r>
              <a:rPr lang="en-US" dirty="0"/>
              <a:t>           About Me</a:t>
            </a:r>
          </a:p>
        </p:txBody>
      </p:sp>
      <p:sp>
        <p:nvSpPr>
          <p:cNvPr id="4" name="Text Placeholder 3"/>
          <p:cNvSpPr>
            <a:spLocks noGrp="1"/>
          </p:cNvSpPr>
          <p:nvPr>
            <p:ph type="body" sz="half" idx="2"/>
          </p:nvPr>
        </p:nvSpPr>
        <p:spPr>
          <a:xfrm>
            <a:off x="111338" y="616808"/>
            <a:ext cx="2932113" cy="6012592"/>
          </a:xfrm>
        </p:spPr>
        <p:txBody>
          <a:bodyPr>
            <a:noAutofit/>
          </a:bodyPr>
          <a:lstStyle/>
          <a:p>
            <a:r>
              <a:rPr lang="en-US" sz="2000" dirty="0"/>
              <a:t>Originally from Boston, Massachusetts.</a:t>
            </a:r>
          </a:p>
          <a:p>
            <a:r>
              <a:rPr lang="en-US" sz="2000" dirty="0"/>
              <a:t>Undergraduate degree in Elementary Education and Geography from Salem State College in Salem, Massachusetts.  </a:t>
            </a:r>
          </a:p>
          <a:p>
            <a:r>
              <a:rPr lang="en-US" sz="2000" dirty="0"/>
              <a:t>Masters of Education in Language in Literacy from Simmons College in Boston, Massachusetts.</a:t>
            </a:r>
          </a:p>
          <a:p>
            <a:r>
              <a:rPr lang="en-US" sz="2000" dirty="0"/>
              <a:t>7 years of teaching experience.</a:t>
            </a:r>
          </a:p>
          <a:p>
            <a:r>
              <a:rPr lang="en-US" sz="2000" dirty="0"/>
              <a:t>I enjoy hiking, playing tennis, traveling, reading, gardening, and spending time with family and friends.</a:t>
            </a:r>
          </a:p>
          <a:p>
            <a:endParaRPr lang="en-US" sz="2000" dirty="0"/>
          </a:p>
          <a:p>
            <a:endParaRPr lang="en-US" sz="2000" dirty="0"/>
          </a:p>
        </p:txBody>
      </p:sp>
      <p:pic>
        <p:nvPicPr>
          <p:cNvPr id="29" name="Picture 28" descr="A picture containing tree, outdoor, animal, arthropod&#10;&#10;Description generated with very high confidence">
            <a:extLst>
              <a:ext uri="{FF2B5EF4-FFF2-40B4-BE49-F238E27FC236}">
                <a16:creationId xmlns:a16="http://schemas.microsoft.com/office/drawing/2014/main" id="{70B76BA7-701E-4CFC-AA0F-D11C2F11DF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564116" y="2515210"/>
            <a:ext cx="2484158" cy="1863119"/>
          </a:xfrm>
          <a:prstGeom prst="rect">
            <a:avLst/>
          </a:prstGeom>
        </p:spPr>
      </p:pic>
      <p:pic>
        <p:nvPicPr>
          <p:cNvPr id="23" name="Picture 22" descr="A group of people standing in front of a crowd posing for the camera&#10;&#10;Description generated with very high confidence">
            <a:extLst>
              <a:ext uri="{FF2B5EF4-FFF2-40B4-BE49-F238E27FC236}">
                <a16:creationId xmlns:a16="http://schemas.microsoft.com/office/drawing/2014/main" id="{996F06A7-C648-4208-A956-DC3D2D9006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2119" y="4451096"/>
            <a:ext cx="2941666" cy="2256485"/>
          </a:xfrm>
          <a:prstGeom prst="rect">
            <a:avLst/>
          </a:prstGeom>
        </p:spPr>
      </p:pic>
    </p:spTree>
    <p:extLst>
      <p:ext uri="{BB962C8B-B14F-4D97-AF65-F5344CB8AC3E}">
        <p14:creationId xmlns:p14="http://schemas.microsoft.com/office/powerpoint/2010/main" val="71967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8229600" cy="5539978"/>
          </a:xfrm>
          <a:prstGeom prst="rect">
            <a:avLst/>
          </a:prstGeom>
          <a:noFill/>
        </p:spPr>
        <p:txBody>
          <a:bodyPr wrap="square" rtlCol="0">
            <a:spAutoFit/>
          </a:bodyPr>
          <a:lstStyle/>
          <a:p>
            <a:endParaRPr lang="en-US" dirty="0"/>
          </a:p>
          <a:p>
            <a:r>
              <a:rPr lang="en-US" sz="2400" dirty="0">
                <a:latin typeface="Century Gothic" panose="020B0502020202020204" pitchFamily="34" charset="0"/>
              </a:rPr>
              <a:t>“…students become powerful readers and writers who read and write for real reasons - to advocate for themselves and others, to deepen their own and others’ knowledge, to illuminate the lives they live and the world they are a part of.”  </a:t>
            </a:r>
          </a:p>
          <a:p>
            <a:endParaRPr lang="en-US" sz="2400" dirty="0">
              <a:latin typeface="Century Gothic" panose="020B0502020202020204" pitchFamily="34" charset="0"/>
            </a:endParaRPr>
          </a:p>
          <a:p>
            <a:r>
              <a:rPr lang="en-US" sz="2400" dirty="0">
                <a:latin typeface="Century Gothic" panose="020B0502020202020204" pitchFamily="34" charset="0"/>
              </a:rPr>
              <a:t>Our work aims to prepare kids for any reading and writing task they will face or set themselves, to turn them into life-long, confident readers and writers who display agency and independence in their future endeavors. </a:t>
            </a:r>
          </a:p>
          <a:p>
            <a:endParaRPr lang="en-US" sz="2400" dirty="0">
              <a:latin typeface="Century Gothic" panose="020B0502020202020204" pitchFamily="34" charset="0"/>
            </a:endParaRPr>
          </a:p>
          <a:p>
            <a:r>
              <a:rPr lang="en-US" sz="2400" dirty="0">
                <a:latin typeface="Century Gothic" panose="020B0502020202020204" pitchFamily="34" charset="0"/>
              </a:rPr>
              <a:t>		</a:t>
            </a:r>
            <a:r>
              <a:rPr lang="en-US" sz="2400" i="1" dirty="0">
                <a:latin typeface="Century Gothic" panose="020B0502020202020204" pitchFamily="34" charset="0"/>
              </a:rPr>
              <a:t>The Reading &amp; Writing Project</a:t>
            </a:r>
          </a:p>
          <a:p>
            <a:r>
              <a:rPr lang="en-US" sz="2400" i="1" dirty="0">
                <a:latin typeface="Century Gothic" panose="020B0502020202020204" pitchFamily="34" charset="0"/>
              </a:rPr>
              <a:t>		Teacher’s College, Columbia University</a:t>
            </a:r>
            <a:endParaRPr lang="en-US" sz="2400" dirty="0">
              <a:latin typeface="Century Gothic" panose="020B0502020202020204" pitchFamily="34" charset="0"/>
            </a:endParaRPr>
          </a:p>
        </p:txBody>
      </p:sp>
      <p:sp>
        <p:nvSpPr>
          <p:cNvPr id="3" name="Rectangle 2"/>
          <p:cNvSpPr/>
          <p:nvPr/>
        </p:nvSpPr>
        <p:spPr>
          <a:xfrm>
            <a:off x="626380" y="304800"/>
            <a:ext cx="7935506"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Why Reader’s &amp; Writer’s Workshop?</a:t>
            </a:r>
          </a:p>
        </p:txBody>
      </p:sp>
      <p:sp>
        <p:nvSpPr>
          <p:cNvPr id="4" name="Rectangle 3"/>
          <p:cNvSpPr/>
          <p:nvPr/>
        </p:nvSpPr>
        <p:spPr>
          <a:xfrm>
            <a:off x="228600" y="152400"/>
            <a:ext cx="8686800" cy="6477000"/>
          </a:xfrm>
          <a:prstGeom prst="rect">
            <a:avLst/>
          </a:prstGeom>
          <a:noFill/>
          <a:ln w="76200" cap="rnd" cmpd="tri">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412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1" y="152400"/>
            <a:ext cx="8766175" cy="655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073" y="304800"/>
            <a:ext cx="9284145"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 is Reader’s Workshop?</a:t>
            </a:r>
          </a:p>
        </p:txBody>
      </p:sp>
      <p:sp>
        <p:nvSpPr>
          <p:cNvPr id="6" name="TextBox 5"/>
          <p:cNvSpPr txBox="1"/>
          <p:nvPr/>
        </p:nvSpPr>
        <p:spPr>
          <a:xfrm>
            <a:off x="309756" y="1447800"/>
            <a:ext cx="8540528" cy="1569660"/>
          </a:xfrm>
          <a:prstGeom prst="rect">
            <a:avLst/>
          </a:prstGeom>
          <a:noFill/>
        </p:spPr>
        <p:txBody>
          <a:bodyPr wrap="square" rtlCol="0">
            <a:spAutoFit/>
          </a:bodyPr>
          <a:lstStyle/>
          <a:p>
            <a:r>
              <a:rPr lang="en-US" sz="2400" dirty="0">
                <a:latin typeface="Century Gothic" panose="020B0502020202020204" pitchFamily="34" charset="0"/>
              </a:rPr>
              <a:t>Reader’s workshop is a literature based program where students read and respond to meaningful text while focusing on a reading skill. Students get to choose what they read and how they implement the skill</a:t>
            </a:r>
          </a:p>
        </p:txBody>
      </p:sp>
      <p:sp>
        <p:nvSpPr>
          <p:cNvPr id="7" name="Rectangle 6"/>
          <p:cNvSpPr/>
          <p:nvPr/>
        </p:nvSpPr>
        <p:spPr>
          <a:xfrm>
            <a:off x="1295400" y="3200400"/>
            <a:ext cx="673325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 does it look like?</a:t>
            </a:r>
          </a:p>
        </p:txBody>
      </p:sp>
      <p:sp>
        <p:nvSpPr>
          <p:cNvPr id="8" name="TextBox 7"/>
          <p:cNvSpPr txBox="1"/>
          <p:nvPr/>
        </p:nvSpPr>
        <p:spPr>
          <a:xfrm>
            <a:off x="457198" y="4343400"/>
            <a:ext cx="8229600" cy="1938992"/>
          </a:xfrm>
          <a:prstGeom prst="rect">
            <a:avLst/>
          </a:prstGeom>
          <a:noFill/>
        </p:spPr>
        <p:txBody>
          <a:bodyPr wrap="square" rtlCol="0">
            <a:spAutoFit/>
          </a:bodyPr>
          <a:lstStyle/>
          <a:p>
            <a:r>
              <a:rPr lang="en-US" sz="2400" dirty="0">
                <a:latin typeface="Century Gothic" panose="020B0502020202020204" pitchFamily="34" charset="0"/>
              </a:rPr>
              <a:t>I deliver a short mini-lesson on a comprehension skill.  Then, students practice the skill during independent reading time.  They focus on the skill while reading and responding to their text to help them make a connection with the concept taught. </a:t>
            </a:r>
          </a:p>
        </p:txBody>
      </p:sp>
    </p:spTree>
    <p:extLst>
      <p:ext uri="{BB962C8B-B14F-4D97-AF65-F5344CB8AC3E}">
        <p14:creationId xmlns:p14="http://schemas.microsoft.com/office/powerpoint/2010/main" val="96964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1" y="152400"/>
            <a:ext cx="8766175" cy="655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073" y="304800"/>
            <a:ext cx="9284145"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 is Writer’s Workshop?</a:t>
            </a:r>
          </a:p>
        </p:txBody>
      </p:sp>
      <p:sp>
        <p:nvSpPr>
          <p:cNvPr id="6" name="TextBox 5"/>
          <p:cNvSpPr txBox="1"/>
          <p:nvPr/>
        </p:nvSpPr>
        <p:spPr>
          <a:xfrm>
            <a:off x="309756" y="1066800"/>
            <a:ext cx="8540528" cy="2308324"/>
          </a:xfrm>
          <a:prstGeom prst="rect">
            <a:avLst/>
          </a:prstGeom>
          <a:noFill/>
        </p:spPr>
        <p:txBody>
          <a:bodyPr wrap="square" rtlCol="0">
            <a:spAutoFit/>
          </a:bodyPr>
          <a:lstStyle/>
          <a:p>
            <a:r>
              <a:rPr lang="en-US" sz="2400" dirty="0">
                <a:latin typeface="Century Gothic" panose="020B0502020202020204" pitchFamily="34" charset="0"/>
              </a:rPr>
              <a:t>Writer’s workshop is an environment where students can acquire the skills and confidence to see themselves as writers. Student’s are put in charge and are actively involved in creating their own texts. The writing workshop puts students on the spot and makes them responsible for their writing.</a:t>
            </a:r>
          </a:p>
        </p:txBody>
      </p:sp>
      <p:sp>
        <p:nvSpPr>
          <p:cNvPr id="7" name="Rectangle 6"/>
          <p:cNvSpPr/>
          <p:nvPr/>
        </p:nvSpPr>
        <p:spPr>
          <a:xfrm>
            <a:off x="1261712" y="3420070"/>
            <a:ext cx="673325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 does it look like?</a:t>
            </a:r>
          </a:p>
        </p:txBody>
      </p:sp>
      <p:sp>
        <p:nvSpPr>
          <p:cNvPr id="8" name="TextBox 7"/>
          <p:cNvSpPr txBox="1"/>
          <p:nvPr/>
        </p:nvSpPr>
        <p:spPr>
          <a:xfrm>
            <a:off x="457198" y="4343400"/>
            <a:ext cx="8229600" cy="1938992"/>
          </a:xfrm>
          <a:prstGeom prst="rect">
            <a:avLst/>
          </a:prstGeom>
          <a:noFill/>
        </p:spPr>
        <p:txBody>
          <a:bodyPr wrap="square" rtlCol="0">
            <a:spAutoFit/>
          </a:bodyPr>
          <a:lstStyle/>
          <a:p>
            <a:r>
              <a:rPr lang="en-US" sz="2400" dirty="0">
                <a:latin typeface="Century Gothic" panose="020B0502020202020204" pitchFamily="34" charset="0"/>
              </a:rPr>
              <a:t>I deliver instruction on a specific writing technique during a brief mini-lesson.  Then, students practice the technique during independent writing time.  We write every day and student’s determine the subject they write about within </a:t>
            </a:r>
            <a:r>
              <a:rPr lang="en-US" sz="2400">
                <a:latin typeface="Century Gothic" panose="020B0502020202020204" pitchFamily="34" charset="0"/>
              </a:rPr>
              <a:t>the genre’s.</a:t>
            </a:r>
            <a:endParaRPr lang="en-US" sz="2400" dirty="0">
              <a:latin typeface="Century Gothic" panose="020B0502020202020204" pitchFamily="34" charset="0"/>
            </a:endParaRPr>
          </a:p>
        </p:txBody>
      </p:sp>
    </p:spTree>
    <p:extLst>
      <p:ext uri="{BB962C8B-B14F-4D97-AF65-F5344CB8AC3E}">
        <p14:creationId xmlns:p14="http://schemas.microsoft.com/office/powerpoint/2010/main" val="2357495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5536303"/>
              </p:ext>
            </p:extLst>
          </p:nvPr>
        </p:nvGraphicFramePr>
        <p:xfrm>
          <a:off x="228600" y="228600"/>
          <a:ext cx="8686800" cy="647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163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456267"/>
          </a:xfrm>
        </p:spPr>
        <p:txBody>
          <a:bodyPr>
            <a:normAutofit/>
          </a:bodyPr>
          <a:lstStyle/>
          <a:p>
            <a:r>
              <a:rPr lang="en-US" sz="4000" dirty="0"/>
              <a:t>Science</a:t>
            </a:r>
          </a:p>
        </p:txBody>
      </p:sp>
      <p:sp>
        <p:nvSpPr>
          <p:cNvPr id="3" name="Content Placeholder 2"/>
          <p:cNvSpPr>
            <a:spLocks noGrp="1"/>
          </p:cNvSpPr>
          <p:nvPr>
            <p:ph idx="1"/>
          </p:nvPr>
        </p:nvSpPr>
        <p:spPr>
          <a:xfrm>
            <a:off x="457200" y="1981200"/>
            <a:ext cx="7772400" cy="3649133"/>
          </a:xfrm>
        </p:spPr>
        <p:txBody>
          <a:bodyPr>
            <a:noAutofit/>
          </a:bodyPr>
          <a:lstStyle/>
          <a:p>
            <a:r>
              <a:rPr lang="en-US" sz="2800" dirty="0"/>
              <a:t>There are six units in Third Grade science.</a:t>
            </a:r>
          </a:p>
          <a:p>
            <a:pPr lvl="1"/>
            <a:r>
              <a:rPr lang="en-US" sz="2400" dirty="0"/>
              <a:t>Habitats in Georgia</a:t>
            </a:r>
          </a:p>
          <a:p>
            <a:pPr lvl="1"/>
            <a:r>
              <a:rPr lang="en-US" sz="2400" dirty="0"/>
              <a:t>Pollution and Conservation</a:t>
            </a:r>
          </a:p>
          <a:p>
            <a:pPr lvl="1"/>
            <a:r>
              <a:rPr lang="en-US" sz="2400" dirty="0"/>
              <a:t>Rocks and Minerals</a:t>
            </a:r>
          </a:p>
          <a:p>
            <a:pPr lvl="1"/>
            <a:r>
              <a:rPr lang="en-US" sz="2400" dirty="0"/>
              <a:t>Fossils</a:t>
            </a:r>
          </a:p>
          <a:p>
            <a:pPr lvl="1"/>
            <a:r>
              <a:rPr lang="en-US" sz="2400" dirty="0"/>
              <a:t>Heat</a:t>
            </a:r>
          </a:p>
          <a:p>
            <a:r>
              <a:rPr lang="en-US" sz="2800" dirty="0"/>
              <a:t>Science and Social Studies will be taught interchangeably throughout the year. </a:t>
            </a:r>
          </a:p>
        </p:txBody>
      </p:sp>
      <p:pic>
        <p:nvPicPr>
          <p:cNvPr id="4" name="Picture 3"/>
          <p:cNvPicPr>
            <a:picLocks noChangeAspect="1"/>
          </p:cNvPicPr>
          <p:nvPr/>
        </p:nvPicPr>
        <p:blipFill>
          <a:blip r:embed="rId2"/>
          <a:stretch>
            <a:fillRect/>
          </a:stretch>
        </p:blipFill>
        <p:spPr>
          <a:xfrm>
            <a:off x="5486400" y="2514600"/>
            <a:ext cx="2371196" cy="23711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456267"/>
          </a:xfrm>
        </p:spPr>
        <p:txBody>
          <a:bodyPr>
            <a:normAutofit/>
          </a:bodyPr>
          <a:lstStyle/>
          <a:p>
            <a:r>
              <a:rPr lang="en-US" sz="4000" dirty="0"/>
              <a:t>Social Studies</a:t>
            </a:r>
          </a:p>
        </p:txBody>
      </p:sp>
      <p:sp>
        <p:nvSpPr>
          <p:cNvPr id="3" name="Content Placeholder 2"/>
          <p:cNvSpPr>
            <a:spLocks noGrp="1"/>
          </p:cNvSpPr>
          <p:nvPr>
            <p:ph idx="1"/>
          </p:nvPr>
        </p:nvSpPr>
        <p:spPr/>
        <p:txBody>
          <a:bodyPr>
            <a:noAutofit/>
          </a:bodyPr>
          <a:lstStyle/>
          <a:p>
            <a:r>
              <a:rPr lang="en-US" sz="2000" dirty="0"/>
              <a:t>In Third Grade Social Studies there are eleven units of study.</a:t>
            </a:r>
          </a:p>
          <a:p>
            <a:pPr lvl="1"/>
            <a:r>
              <a:rPr lang="en-US" sz="1800" dirty="0"/>
              <a:t>Roots of Our Democracy</a:t>
            </a:r>
          </a:p>
          <a:p>
            <a:pPr lvl="1"/>
            <a:r>
              <a:rPr lang="en-US" sz="1800" dirty="0"/>
              <a:t>Our Economy</a:t>
            </a:r>
          </a:p>
          <a:p>
            <a:pPr lvl="1"/>
            <a:r>
              <a:rPr lang="en-US" sz="1800" dirty="0"/>
              <a:t>Native American Cultures and their development in North America</a:t>
            </a:r>
          </a:p>
          <a:p>
            <a:pPr lvl="1"/>
            <a:r>
              <a:rPr lang="en-US" sz="1800" dirty="0"/>
              <a:t>British Colonial America</a:t>
            </a:r>
          </a:p>
          <a:p>
            <a:pPr lvl="1"/>
            <a:r>
              <a:rPr lang="en-US" sz="1800" dirty="0"/>
              <a:t>European Explorers: </a:t>
            </a:r>
          </a:p>
          <a:p>
            <a:pPr marL="457200" lvl="1" indent="0">
              <a:buNone/>
            </a:pPr>
            <a:r>
              <a:rPr lang="en-US" sz="1800" dirty="0"/>
              <a:t>   	</a:t>
            </a:r>
            <a:r>
              <a:rPr lang="en-US" sz="1400" dirty="0"/>
              <a:t>- Christopher Columbus</a:t>
            </a:r>
          </a:p>
          <a:p>
            <a:pPr marL="457200" lvl="1" indent="0">
              <a:buNone/>
            </a:pPr>
            <a:r>
              <a:rPr lang="en-US" sz="1400" dirty="0"/>
              <a:t>	- John Cabot</a:t>
            </a:r>
          </a:p>
          <a:p>
            <a:pPr marL="457200" lvl="1" indent="0">
              <a:buNone/>
            </a:pPr>
            <a:r>
              <a:rPr lang="en-US" sz="1400" dirty="0"/>
              <a:t>	- Vasco Nunez de Balboa</a:t>
            </a:r>
          </a:p>
          <a:p>
            <a:pPr marL="457200" lvl="1" indent="0">
              <a:buNone/>
            </a:pPr>
            <a:r>
              <a:rPr lang="en-US" sz="1400" dirty="0"/>
              <a:t>	- Hernando De Soto</a:t>
            </a:r>
          </a:p>
          <a:p>
            <a:pPr marL="457200" lvl="1" indent="0">
              <a:buNone/>
            </a:pPr>
            <a:r>
              <a:rPr lang="en-US" sz="1400" dirty="0"/>
              <a:t>	- Henry Hudson</a:t>
            </a:r>
          </a:p>
          <a:p>
            <a:pPr marL="457200" lvl="1" indent="0">
              <a:buNone/>
            </a:pPr>
            <a:r>
              <a:rPr lang="en-US" sz="1400" dirty="0"/>
              <a:t>	- Jacques Cartier</a:t>
            </a:r>
          </a:p>
          <a:p>
            <a:pPr lvl="1"/>
            <a:r>
              <a:rPr lang="en-US" sz="1800" dirty="0"/>
              <a:t>Topographical Map Features- United States/ Longitude and Latitude</a:t>
            </a:r>
          </a:p>
        </p:txBody>
      </p:sp>
      <p:pic>
        <p:nvPicPr>
          <p:cNvPr id="4" name="Picture 3"/>
          <p:cNvPicPr>
            <a:picLocks noChangeAspect="1"/>
          </p:cNvPicPr>
          <p:nvPr/>
        </p:nvPicPr>
        <p:blipFill>
          <a:blip r:embed="rId2"/>
          <a:stretch>
            <a:fillRect/>
          </a:stretch>
        </p:blipFill>
        <p:spPr>
          <a:xfrm>
            <a:off x="5867400" y="3200401"/>
            <a:ext cx="2590800" cy="2590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CCBD-9006-4365-9C5C-40F54E4583DC}"/>
              </a:ext>
            </a:extLst>
          </p:cNvPr>
          <p:cNvSpPr>
            <a:spLocks noGrp="1"/>
          </p:cNvSpPr>
          <p:nvPr>
            <p:ph type="title"/>
          </p:nvPr>
        </p:nvSpPr>
        <p:spPr/>
        <p:txBody>
          <a:bodyPr>
            <a:normAutofit/>
          </a:bodyPr>
          <a:lstStyle/>
          <a:p>
            <a:r>
              <a:rPr lang="en-US" sz="3600" dirty="0"/>
              <a:t>Online Resources</a:t>
            </a:r>
          </a:p>
        </p:txBody>
      </p:sp>
      <p:sp>
        <p:nvSpPr>
          <p:cNvPr id="3" name="Content Placeholder 2">
            <a:extLst>
              <a:ext uri="{FF2B5EF4-FFF2-40B4-BE49-F238E27FC236}">
                <a16:creationId xmlns:a16="http://schemas.microsoft.com/office/drawing/2014/main" id="{4914BF57-BC29-4D65-9557-3343BCBA6281}"/>
              </a:ext>
            </a:extLst>
          </p:cNvPr>
          <p:cNvSpPr>
            <a:spLocks noGrp="1"/>
          </p:cNvSpPr>
          <p:nvPr>
            <p:ph idx="1"/>
          </p:nvPr>
        </p:nvSpPr>
        <p:spPr>
          <a:xfrm>
            <a:off x="457200" y="2142068"/>
            <a:ext cx="7772400" cy="3649133"/>
          </a:xfrm>
        </p:spPr>
        <p:txBody>
          <a:bodyPr>
            <a:normAutofit/>
          </a:bodyPr>
          <a:lstStyle/>
          <a:p>
            <a:r>
              <a:rPr lang="en-US" sz="3600" dirty="0" err="1"/>
              <a:t>IReady</a:t>
            </a:r>
            <a:r>
              <a:rPr lang="en-US" sz="3600" dirty="0"/>
              <a:t> for reading and math </a:t>
            </a:r>
          </a:p>
          <a:p>
            <a:r>
              <a:rPr lang="en-US" sz="3600" dirty="0"/>
              <a:t>Launchpad </a:t>
            </a:r>
          </a:p>
        </p:txBody>
      </p:sp>
      <p:sp>
        <p:nvSpPr>
          <p:cNvPr id="6" name="AutoShape 6" descr="Image result for picture of fulton county schools launchpad">
            <a:extLst>
              <a:ext uri="{FF2B5EF4-FFF2-40B4-BE49-F238E27FC236}">
                <a16:creationId xmlns:a16="http://schemas.microsoft.com/office/drawing/2014/main" id="{1E9D671B-57B0-4499-A10C-8C60D5ADF05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6E7593E2-96FD-4D0B-9D55-A291D4A2AEB7}"/>
              </a:ext>
            </a:extLst>
          </p:cNvPr>
          <p:cNvPicPr>
            <a:picLocks noChangeAspect="1"/>
          </p:cNvPicPr>
          <p:nvPr/>
        </p:nvPicPr>
        <p:blipFill>
          <a:blip r:embed="rId2"/>
          <a:stretch>
            <a:fillRect/>
          </a:stretch>
        </p:blipFill>
        <p:spPr>
          <a:xfrm>
            <a:off x="762000" y="4572000"/>
            <a:ext cx="2124075" cy="2152650"/>
          </a:xfrm>
          <a:prstGeom prst="rect">
            <a:avLst/>
          </a:prstGeom>
        </p:spPr>
      </p:pic>
      <p:pic>
        <p:nvPicPr>
          <p:cNvPr id="10" name="Picture 9">
            <a:extLst>
              <a:ext uri="{FF2B5EF4-FFF2-40B4-BE49-F238E27FC236}">
                <a16:creationId xmlns:a16="http://schemas.microsoft.com/office/drawing/2014/main" id="{3677ED20-45A5-4073-8AE3-986D86FFC3F2}"/>
              </a:ext>
            </a:extLst>
          </p:cNvPr>
          <p:cNvPicPr>
            <a:picLocks noChangeAspect="1"/>
          </p:cNvPicPr>
          <p:nvPr/>
        </p:nvPicPr>
        <p:blipFill>
          <a:blip r:embed="rId3"/>
          <a:stretch>
            <a:fillRect/>
          </a:stretch>
        </p:blipFill>
        <p:spPr>
          <a:xfrm>
            <a:off x="4981016" y="514350"/>
            <a:ext cx="4001615" cy="891116"/>
          </a:xfrm>
          <a:prstGeom prst="rect">
            <a:avLst/>
          </a:prstGeom>
        </p:spPr>
      </p:pic>
    </p:spTree>
    <p:extLst>
      <p:ext uri="{BB962C8B-B14F-4D97-AF65-F5344CB8AC3E}">
        <p14:creationId xmlns:p14="http://schemas.microsoft.com/office/powerpoint/2010/main" val="866073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456267"/>
          </a:xfrm>
        </p:spPr>
        <p:txBody>
          <a:bodyPr>
            <a:normAutofit/>
          </a:bodyPr>
          <a:lstStyle/>
          <a:p>
            <a:r>
              <a:rPr lang="en-US" sz="4000" b="1" dirty="0"/>
              <a:t>Parent Conferences</a:t>
            </a:r>
          </a:p>
        </p:txBody>
      </p:sp>
      <p:sp>
        <p:nvSpPr>
          <p:cNvPr id="3" name="Content Placeholder 2"/>
          <p:cNvSpPr>
            <a:spLocks noGrp="1"/>
          </p:cNvSpPr>
          <p:nvPr>
            <p:ph idx="1"/>
          </p:nvPr>
        </p:nvSpPr>
        <p:spPr>
          <a:xfrm>
            <a:off x="441366" y="1509335"/>
            <a:ext cx="7772400" cy="3649133"/>
          </a:xfrm>
        </p:spPr>
        <p:txBody>
          <a:bodyPr/>
          <a:lstStyle/>
          <a:p>
            <a:r>
              <a:rPr lang="en-US" sz="2800" dirty="0"/>
              <a:t>Please sign up for a conference time before leaving today.  It is located on the table by the window.</a:t>
            </a:r>
          </a:p>
          <a:p>
            <a:r>
              <a:rPr lang="en-US" sz="2800" dirty="0"/>
              <a:t>If your child goes to another teacher, the teacher will pass any information on to the homeroom teacher. They will ensure the homeroom teacher has this information prior to your conference.</a:t>
            </a:r>
          </a:p>
          <a:p>
            <a:endParaRPr lang="en-US" dirty="0"/>
          </a:p>
        </p:txBody>
      </p:sp>
      <p:pic>
        <p:nvPicPr>
          <p:cNvPr id="4" name="Picture 3"/>
          <p:cNvPicPr>
            <a:picLocks noChangeAspect="1"/>
          </p:cNvPicPr>
          <p:nvPr/>
        </p:nvPicPr>
        <p:blipFill>
          <a:blip r:embed="rId2"/>
          <a:stretch>
            <a:fillRect/>
          </a:stretch>
        </p:blipFill>
        <p:spPr>
          <a:xfrm>
            <a:off x="3200400" y="4800600"/>
            <a:ext cx="2752725" cy="16668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pPr marL="0" indent="0" algn="ctr">
              <a:buNone/>
            </a:pPr>
            <a:r>
              <a:rPr lang="en-US" sz="5400" dirty="0"/>
              <a:t>How to use </a:t>
            </a:r>
            <a:r>
              <a:rPr lang="en-US" sz="5400" dirty="0" err="1"/>
              <a:t>QuickTip</a:t>
            </a:r>
            <a:endParaRPr lang="en-US" sz="2400" dirty="0"/>
          </a:p>
          <a:p>
            <a:r>
              <a:rPr lang="en-US" sz="2000" b="1" dirty="0"/>
              <a:t>Install</a:t>
            </a:r>
            <a:r>
              <a:rPr lang="en-US" sz="2000" dirty="0"/>
              <a:t> the Fulton County Schools App in Android or Apple Device</a:t>
            </a:r>
          </a:p>
          <a:p>
            <a:r>
              <a:rPr lang="en-US" sz="2000" b="1" dirty="0"/>
              <a:t>Select</a:t>
            </a:r>
            <a:r>
              <a:rPr lang="en-US" sz="2000" dirty="0"/>
              <a:t> the “</a:t>
            </a:r>
            <a:r>
              <a:rPr lang="en-US" sz="2000" dirty="0" err="1"/>
              <a:t>QuickTip</a:t>
            </a:r>
            <a:r>
              <a:rPr lang="en-US" sz="2000" dirty="0"/>
              <a:t>” icon on the App.</a:t>
            </a:r>
          </a:p>
          <a:p>
            <a:r>
              <a:rPr lang="en-US" sz="2000" dirty="0"/>
              <a:t>You will see a form to choose your school and enter your message or “tip.”</a:t>
            </a:r>
          </a:p>
          <a:p>
            <a:r>
              <a:rPr lang="en-US" sz="2000" dirty="0"/>
              <a:t>Click “</a:t>
            </a:r>
            <a:r>
              <a:rPr lang="en-US" sz="2000" b="1" dirty="0"/>
              <a:t>submit</a:t>
            </a:r>
            <a:r>
              <a:rPr lang="en-US" sz="2000" dirty="0"/>
              <a:t>”</a:t>
            </a:r>
          </a:p>
          <a:p>
            <a:r>
              <a:rPr lang="en-US" sz="2000" dirty="0"/>
              <a:t>Safety &amp; Security will receive the message immediately and begin working with schools and departments to verify and resolve reported issues.</a:t>
            </a:r>
          </a:p>
          <a:p>
            <a:r>
              <a:rPr lang="en-US" sz="2000" dirty="0"/>
              <a:t>Contact information is optional.</a:t>
            </a:r>
          </a:p>
          <a:p>
            <a:r>
              <a:rPr lang="en-US" sz="2000" dirty="0"/>
              <a:t>See an issue?  Report it! Let’s work together to keep our schools safe.</a:t>
            </a:r>
          </a:p>
          <a:p>
            <a:endParaRPr lang="en-US" sz="1600" dirty="0"/>
          </a:p>
        </p:txBody>
      </p:sp>
      <p:pic>
        <p:nvPicPr>
          <p:cNvPr id="4" name="Picture 3">
            <a:extLst>
              <a:ext uri="{FF2B5EF4-FFF2-40B4-BE49-F238E27FC236}">
                <a16:creationId xmlns:a16="http://schemas.microsoft.com/office/drawing/2014/main" id="{97671BE9-AD01-45EF-A050-B2F3A83F9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14300"/>
            <a:ext cx="1524000" cy="2058000"/>
          </a:xfrm>
          <a:prstGeom prst="rect">
            <a:avLst/>
          </a:prstGeom>
        </p:spPr>
      </p:pic>
      <p:sp>
        <p:nvSpPr>
          <p:cNvPr id="6" name="TextBox 5">
            <a:extLst>
              <a:ext uri="{FF2B5EF4-FFF2-40B4-BE49-F238E27FC236}">
                <a16:creationId xmlns:a16="http://schemas.microsoft.com/office/drawing/2014/main" id="{CEE1E6D8-FADD-4410-81B1-9B89FB9B55D5}"/>
              </a:ext>
            </a:extLst>
          </p:cNvPr>
          <p:cNvSpPr txBox="1"/>
          <p:nvPr/>
        </p:nvSpPr>
        <p:spPr>
          <a:xfrm>
            <a:off x="3276600" y="457201"/>
            <a:ext cx="3810000" cy="646331"/>
          </a:xfrm>
          <a:prstGeom prst="rect">
            <a:avLst/>
          </a:prstGeom>
          <a:noFill/>
        </p:spPr>
        <p:txBody>
          <a:bodyPr wrap="square" rtlCol="0">
            <a:spAutoFit/>
          </a:bodyPr>
          <a:lstStyle/>
          <a:p>
            <a:r>
              <a:rPr lang="en-US" sz="3600" dirty="0" err="1">
                <a:solidFill>
                  <a:srgbClr val="C99F41"/>
                </a:solidFill>
              </a:rPr>
              <a:t>QuickTip</a:t>
            </a:r>
            <a:r>
              <a:rPr lang="en-US" sz="3600" dirty="0">
                <a:solidFill>
                  <a:srgbClr val="C99F41"/>
                </a:solidFill>
              </a:rPr>
              <a:t>!</a:t>
            </a:r>
          </a:p>
        </p:txBody>
      </p:sp>
    </p:spTree>
    <p:extLst>
      <p:ext uri="{BB962C8B-B14F-4D97-AF65-F5344CB8AC3E}">
        <p14:creationId xmlns:p14="http://schemas.microsoft.com/office/powerpoint/2010/main" val="1824406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1456267"/>
          </a:xfrm>
        </p:spPr>
        <p:txBody>
          <a:bodyPr/>
          <a:lstStyle/>
          <a:p>
            <a:r>
              <a:rPr lang="en-US" dirty="0"/>
              <a:t>Questions and Important Websites</a:t>
            </a:r>
          </a:p>
        </p:txBody>
      </p:sp>
      <p:sp>
        <p:nvSpPr>
          <p:cNvPr id="3" name="Content Placeholder 2"/>
          <p:cNvSpPr>
            <a:spLocks noGrp="1"/>
          </p:cNvSpPr>
          <p:nvPr>
            <p:ph idx="1"/>
          </p:nvPr>
        </p:nvSpPr>
        <p:spPr>
          <a:xfrm>
            <a:off x="377042" y="1676400"/>
            <a:ext cx="7772400" cy="3649133"/>
          </a:xfrm>
        </p:spPr>
        <p:txBody>
          <a:bodyPr>
            <a:normAutofit/>
          </a:bodyPr>
          <a:lstStyle/>
          <a:p>
            <a:r>
              <a:rPr lang="en-US" sz="2800" dirty="0"/>
              <a:t>Thank you so much for coming!! </a:t>
            </a:r>
            <a:r>
              <a:rPr lang="en-US" sz="2800" dirty="0">
                <a:sym typeface="Wingdings" pitchFamily="2" charset="2"/>
              </a:rPr>
              <a:t></a:t>
            </a:r>
          </a:p>
          <a:p>
            <a:r>
              <a:rPr lang="en-US" sz="2800" dirty="0">
                <a:sym typeface="Wingdings" pitchFamily="2" charset="2"/>
              </a:rPr>
              <a:t>Please sign up for a conference before you leave!</a:t>
            </a:r>
          </a:p>
          <a:p>
            <a:pPr marL="0" indent="0">
              <a:buNone/>
            </a:pPr>
            <a:endParaRPr lang="en-US" dirty="0">
              <a:sym typeface="Wingdings" pitchFamily="2" charset="2"/>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94" y="0"/>
            <a:ext cx="7772400" cy="1456267"/>
          </a:xfrm>
        </p:spPr>
        <p:txBody>
          <a:bodyPr>
            <a:normAutofit/>
          </a:bodyPr>
          <a:lstStyle/>
          <a:p>
            <a:r>
              <a:rPr lang="en-US" sz="4000" dirty="0"/>
              <a:t>Daily Schedule</a:t>
            </a:r>
          </a:p>
        </p:txBody>
      </p:sp>
      <p:sp>
        <p:nvSpPr>
          <p:cNvPr id="3" name="Content Placeholder 2"/>
          <p:cNvSpPr>
            <a:spLocks noGrp="1"/>
          </p:cNvSpPr>
          <p:nvPr>
            <p:ph idx="1"/>
          </p:nvPr>
        </p:nvSpPr>
        <p:spPr>
          <a:xfrm>
            <a:off x="499281" y="2133600"/>
            <a:ext cx="7772400" cy="3649133"/>
          </a:xfrm>
        </p:spPr>
        <p:txBody>
          <a:bodyPr>
            <a:normAutofit fontScale="25000" lnSpcReduction="20000"/>
          </a:bodyPr>
          <a:lstStyle/>
          <a:p>
            <a:r>
              <a:rPr lang="en-US" sz="7200" b="1" dirty="0"/>
              <a:t>7:10-7:40am             Homeroom/ Morning Work</a:t>
            </a:r>
            <a:endParaRPr lang="en-US" sz="7200" dirty="0"/>
          </a:p>
          <a:p>
            <a:r>
              <a:rPr lang="en-US" sz="7200" b="1" dirty="0"/>
              <a:t>7:40-8:10am             Team Time/Word Work</a:t>
            </a:r>
            <a:endParaRPr lang="en-US" sz="7200" dirty="0"/>
          </a:p>
          <a:p>
            <a:r>
              <a:rPr lang="en-US" sz="7200" b="1" dirty="0"/>
              <a:t>8:10-9:30am             Math Inquiry</a:t>
            </a:r>
            <a:endParaRPr lang="en-US" sz="7200" dirty="0"/>
          </a:p>
          <a:p>
            <a:r>
              <a:rPr lang="en-US" sz="7200" b="1" dirty="0"/>
              <a:t>9:30-10:00am           Recess</a:t>
            </a:r>
            <a:endParaRPr lang="en-US" sz="7200" dirty="0"/>
          </a:p>
          <a:p>
            <a:r>
              <a:rPr lang="en-US" sz="7200" b="1" dirty="0"/>
              <a:t>10:00-11:00am        ELA Inquiry (Reading)</a:t>
            </a:r>
            <a:endParaRPr lang="en-US" sz="7200" dirty="0"/>
          </a:p>
          <a:p>
            <a:r>
              <a:rPr lang="en-US" sz="7200" b="1" dirty="0"/>
              <a:t>11:00-11:30am        Lunch</a:t>
            </a:r>
            <a:endParaRPr lang="en-US" sz="7200" dirty="0"/>
          </a:p>
          <a:p>
            <a:r>
              <a:rPr lang="en-US" sz="7200" b="1" dirty="0"/>
              <a:t>11:30--12:35pm       ELA Inquiry (Writing)</a:t>
            </a:r>
            <a:endParaRPr lang="en-US" sz="7200" dirty="0"/>
          </a:p>
          <a:p>
            <a:r>
              <a:rPr lang="en-US" sz="7200" b="1" dirty="0"/>
              <a:t>12:35--1:20pm	  *Specials          </a:t>
            </a:r>
            <a:endParaRPr lang="en-US" sz="7200" dirty="0"/>
          </a:p>
          <a:p>
            <a:r>
              <a:rPr lang="en-US" sz="7200" b="1" dirty="0"/>
              <a:t>1:20-2:15pm             Science/ Social Studies Inquiry</a:t>
            </a:r>
          </a:p>
          <a:p>
            <a:r>
              <a:rPr lang="en-US" sz="7200" b="1" dirty="0"/>
              <a:t>2:15pm                      Dismissal</a:t>
            </a:r>
          </a:p>
          <a:p>
            <a:pPr marL="0" indent="0">
              <a:buNone/>
            </a:pPr>
            <a:r>
              <a:rPr lang="en-US" sz="7200" b="1" u="sng" dirty="0"/>
              <a:t>*Specials: </a:t>
            </a:r>
            <a:endParaRPr lang="en-US" sz="7200" dirty="0"/>
          </a:p>
          <a:p>
            <a:pPr marL="0" indent="0">
              <a:buNone/>
            </a:pPr>
            <a:r>
              <a:rPr lang="en-US" sz="7200" b="1" dirty="0"/>
              <a:t>Monday: Spanish				</a:t>
            </a:r>
            <a:endParaRPr lang="en-US" sz="7200" dirty="0"/>
          </a:p>
          <a:p>
            <a:pPr marL="0" indent="0">
              <a:buNone/>
            </a:pPr>
            <a:r>
              <a:rPr lang="en-US" sz="7200" b="1" dirty="0"/>
              <a:t>Tuesday: PE</a:t>
            </a:r>
            <a:endParaRPr lang="en-US" sz="7200" dirty="0"/>
          </a:p>
          <a:p>
            <a:pPr marL="0" indent="0">
              <a:buNone/>
            </a:pPr>
            <a:r>
              <a:rPr lang="en-US" sz="7200" b="1" dirty="0"/>
              <a:t>Wednesday: Music</a:t>
            </a:r>
            <a:endParaRPr lang="en-US" sz="7200" dirty="0"/>
          </a:p>
          <a:p>
            <a:pPr marL="0" indent="0">
              <a:buNone/>
            </a:pPr>
            <a:r>
              <a:rPr lang="en-US" sz="7200" b="1" dirty="0"/>
              <a:t>Thursday: Art</a:t>
            </a:r>
          </a:p>
          <a:p>
            <a:pPr marL="0" indent="0">
              <a:buNone/>
            </a:pPr>
            <a:r>
              <a:rPr lang="en-US" sz="7200" b="1" dirty="0"/>
              <a:t>Friday: PE</a:t>
            </a:r>
            <a:endParaRPr lang="en-US" sz="7200" dirty="0"/>
          </a:p>
          <a:p>
            <a:endParaRPr lang="en-US" dirty="0"/>
          </a:p>
        </p:txBody>
      </p:sp>
    </p:spTree>
    <p:extLst>
      <p:ext uri="{BB962C8B-B14F-4D97-AF65-F5344CB8AC3E}">
        <p14:creationId xmlns:p14="http://schemas.microsoft.com/office/powerpoint/2010/main" val="57048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456267"/>
          </a:xfrm>
        </p:spPr>
        <p:txBody>
          <a:bodyPr>
            <a:normAutofit/>
          </a:bodyPr>
          <a:lstStyle/>
          <a:p>
            <a:r>
              <a:rPr lang="en-US" sz="4000" dirty="0"/>
              <a:t>Communicating with me</a:t>
            </a:r>
          </a:p>
        </p:txBody>
      </p:sp>
      <p:sp>
        <p:nvSpPr>
          <p:cNvPr id="3" name="Content Placeholder 2"/>
          <p:cNvSpPr>
            <a:spLocks noGrp="1"/>
          </p:cNvSpPr>
          <p:nvPr>
            <p:ph idx="1"/>
          </p:nvPr>
        </p:nvSpPr>
        <p:spPr>
          <a:xfrm>
            <a:off x="440377" y="447359"/>
            <a:ext cx="7772400" cy="3649133"/>
          </a:xfrm>
        </p:spPr>
        <p:txBody>
          <a:bodyPr>
            <a:normAutofit/>
          </a:bodyPr>
          <a:lstStyle/>
          <a:p>
            <a:r>
              <a:rPr lang="en-US" sz="3600" dirty="0"/>
              <a:t>Email: rousseaux@fultonschools.org</a:t>
            </a:r>
          </a:p>
          <a:p>
            <a:r>
              <a:rPr lang="en-US" sz="3600" dirty="0"/>
              <a:t>rousseauxthird.weebly.com  </a:t>
            </a:r>
          </a:p>
          <a:p>
            <a:r>
              <a:rPr lang="en-US" sz="3600" dirty="0"/>
              <a:t>By phone: 470-254-6195 (HFE Number)</a:t>
            </a:r>
          </a:p>
        </p:txBody>
      </p:sp>
      <p:pic>
        <p:nvPicPr>
          <p:cNvPr id="5" name="Picture 4"/>
          <p:cNvPicPr>
            <a:picLocks noChangeAspect="1"/>
          </p:cNvPicPr>
          <p:nvPr/>
        </p:nvPicPr>
        <p:blipFill>
          <a:blip r:embed="rId2"/>
          <a:stretch>
            <a:fillRect/>
          </a:stretch>
        </p:blipFill>
        <p:spPr>
          <a:xfrm>
            <a:off x="5486400" y="4928714"/>
            <a:ext cx="3505200" cy="1758129"/>
          </a:xfrm>
          <a:prstGeom prst="rect">
            <a:avLst/>
          </a:prstGeom>
        </p:spPr>
      </p:pic>
    </p:spTree>
    <p:extLst>
      <p:ext uri="{BB962C8B-B14F-4D97-AF65-F5344CB8AC3E}">
        <p14:creationId xmlns:p14="http://schemas.microsoft.com/office/powerpoint/2010/main" val="196041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8686800" cy="1456267"/>
          </a:xfrm>
        </p:spPr>
        <p:txBody>
          <a:bodyPr>
            <a:normAutofit/>
          </a:bodyPr>
          <a:lstStyle/>
          <a:p>
            <a:r>
              <a:rPr lang="en-US" sz="4000" dirty="0"/>
              <a:t>How I will communicate with you</a:t>
            </a:r>
          </a:p>
        </p:txBody>
      </p:sp>
      <p:sp>
        <p:nvSpPr>
          <p:cNvPr id="3" name="Content Placeholder 2"/>
          <p:cNvSpPr>
            <a:spLocks noGrp="1"/>
          </p:cNvSpPr>
          <p:nvPr>
            <p:ph idx="1"/>
          </p:nvPr>
        </p:nvSpPr>
        <p:spPr/>
        <p:txBody>
          <a:bodyPr>
            <a:normAutofit fontScale="92500" lnSpcReduction="10000"/>
          </a:bodyPr>
          <a:lstStyle/>
          <a:p>
            <a:r>
              <a:rPr lang="en-US" sz="3600" dirty="0"/>
              <a:t>Monthly Newsletters</a:t>
            </a:r>
          </a:p>
          <a:p>
            <a:r>
              <a:rPr lang="en-US" sz="3600" dirty="0"/>
              <a:t>Thursday Folders</a:t>
            </a:r>
          </a:p>
          <a:p>
            <a:r>
              <a:rPr lang="en-US" sz="3600" dirty="0"/>
              <a:t>Agenda</a:t>
            </a:r>
          </a:p>
          <a:p>
            <a:r>
              <a:rPr lang="en-US" sz="3600" dirty="0"/>
              <a:t>Email</a:t>
            </a:r>
          </a:p>
          <a:p>
            <a:r>
              <a:rPr lang="en-US" sz="3600" dirty="0"/>
              <a:t>Weebly: </a:t>
            </a:r>
          </a:p>
          <a:p>
            <a:pPr marL="0" indent="0">
              <a:buNone/>
            </a:pPr>
            <a:r>
              <a:rPr lang="en-US" sz="3600" dirty="0"/>
              <a:t>rousseauxthird.weebly.com</a:t>
            </a:r>
          </a:p>
        </p:txBody>
      </p:sp>
    </p:spTree>
    <p:extLst>
      <p:ext uri="{BB962C8B-B14F-4D97-AF65-F5344CB8AC3E}">
        <p14:creationId xmlns:p14="http://schemas.microsoft.com/office/powerpoint/2010/main" val="63593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456267"/>
          </a:xfrm>
        </p:spPr>
        <p:txBody>
          <a:bodyPr>
            <a:normAutofit/>
          </a:bodyPr>
          <a:lstStyle/>
          <a:p>
            <a:r>
              <a:rPr lang="en-US" sz="3600" b="1" dirty="0"/>
              <a:t>Attendance</a:t>
            </a:r>
            <a:br>
              <a:rPr lang="en-US" sz="3600" b="1" dirty="0"/>
            </a:br>
            <a:r>
              <a:rPr lang="en-US" sz="3600" b="1" dirty="0"/>
              <a:t>(School-wide)</a:t>
            </a:r>
          </a:p>
        </p:txBody>
      </p:sp>
      <p:sp>
        <p:nvSpPr>
          <p:cNvPr id="3" name="Content Placeholder 2"/>
          <p:cNvSpPr>
            <a:spLocks noGrp="1"/>
          </p:cNvSpPr>
          <p:nvPr>
            <p:ph idx="1"/>
          </p:nvPr>
        </p:nvSpPr>
        <p:spPr/>
        <p:txBody>
          <a:bodyPr>
            <a:noAutofit/>
          </a:bodyPr>
          <a:lstStyle/>
          <a:p>
            <a:r>
              <a:rPr lang="en-US" sz="2000" dirty="0"/>
              <a:t>Third Grade is a BIG year! We COMPLETELY understand that children get sick and families enjoy their time together. PLEASE try to limit your child’s non medical time away from school as much as you can. The homework will always be on the </a:t>
            </a:r>
            <a:r>
              <a:rPr lang="en-US" sz="2000" dirty="0" err="1"/>
              <a:t>Weebly</a:t>
            </a:r>
            <a:r>
              <a:rPr lang="en-US" sz="2000" dirty="0"/>
              <a:t> for them to work on and classwork will be worked on in class when they return. Thank you SO much for understanding! </a:t>
            </a:r>
            <a:r>
              <a:rPr lang="en-US" sz="2000" dirty="0">
                <a:sym typeface="Wingdings" pitchFamily="2" charset="2"/>
              </a:rPr>
              <a:t></a:t>
            </a:r>
          </a:p>
          <a:p>
            <a:r>
              <a:rPr lang="en-US" sz="2000" dirty="0">
                <a:sym typeface="Wingdings" pitchFamily="2" charset="2"/>
              </a:rPr>
              <a:t>Please send a hand written note explaining your child’s absence to school the day your child returns! </a:t>
            </a:r>
          </a:p>
          <a:p>
            <a:r>
              <a:rPr lang="en-US" sz="2000" dirty="0">
                <a:sym typeface="Wingdings" pitchFamily="2" charset="2"/>
              </a:rPr>
              <a:t>Transportation changes must be sent in with your student the morning the change is made.</a:t>
            </a:r>
          </a:p>
          <a:p>
            <a:r>
              <a:rPr lang="en-US" sz="2000" dirty="0">
                <a:sym typeface="Wingdings" pitchFamily="2" charset="2"/>
              </a:rPr>
              <a:t>Information on absences and transportation are in the front of the agenda.</a:t>
            </a:r>
            <a:endParaRPr lang="en-US" sz="2000" dirty="0"/>
          </a:p>
        </p:txBody>
      </p:sp>
      <p:pic>
        <p:nvPicPr>
          <p:cNvPr id="4" name="Picture 3"/>
          <p:cNvPicPr>
            <a:picLocks noChangeAspect="1"/>
          </p:cNvPicPr>
          <p:nvPr/>
        </p:nvPicPr>
        <p:blipFill>
          <a:blip r:embed="rId2"/>
          <a:stretch>
            <a:fillRect/>
          </a:stretch>
        </p:blipFill>
        <p:spPr>
          <a:xfrm>
            <a:off x="4733925" y="304800"/>
            <a:ext cx="3495675" cy="13049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456267"/>
          </a:xfrm>
        </p:spPr>
        <p:txBody>
          <a:bodyPr>
            <a:normAutofit/>
          </a:bodyPr>
          <a:lstStyle/>
          <a:p>
            <a:r>
              <a:rPr lang="en-US" sz="4000" b="1" dirty="0"/>
              <a:t>Organization for Classes</a:t>
            </a:r>
          </a:p>
        </p:txBody>
      </p:sp>
      <p:sp>
        <p:nvSpPr>
          <p:cNvPr id="3" name="Content Placeholder 2"/>
          <p:cNvSpPr>
            <a:spLocks noGrp="1"/>
          </p:cNvSpPr>
          <p:nvPr>
            <p:ph idx="1"/>
          </p:nvPr>
        </p:nvSpPr>
        <p:spPr/>
        <p:txBody>
          <a:bodyPr>
            <a:noAutofit/>
          </a:bodyPr>
          <a:lstStyle/>
          <a:p>
            <a:pPr marL="457200" lvl="1" indent="0">
              <a:buNone/>
            </a:pPr>
            <a:r>
              <a:rPr lang="en-US" sz="2000" dirty="0"/>
              <a:t>Folders and notebooks: </a:t>
            </a:r>
            <a:r>
              <a:rPr lang="en-US" sz="2000" b="1" dirty="0"/>
              <a:t>EVERYTHING </a:t>
            </a:r>
            <a:r>
              <a:rPr lang="en-US" sz="2000" dirty="0"/>
              <a:t>will stay in these.  </a:t>
            </a:r>
          </a:p>
          <a:p>
            <a:pPr lvl="2"/>
            <a:r>
              <a:rPr lang="en-US" sz="1800" b="1" dirty="0"/>
              <a:t>LA/WRITING</a:t>
            </a:r>
          </a:p>
          <a:p>
            <a:pPr lvl="2"/>
            <a:r>
              <a:rPr lang="en-US" sz="1800" b="1" dirty="0"/>
              <a:t>MATH</a:t>
            </a:r>
          </a:p>
          <a:p>
            <a:pPr lvl="2"/>
            <a:r>
              <a:rPr lang="en-US" sz="1800" b="1" dirty="0"/>
              <a:t>SCIENCE</a:t>
            </a:r>
          </a:p>
          <a:p>
            <a:pPr lvl="2"/>
            <a:r>
              <a:rPr lang="en-US" sz="1800" b="1" dirty="0"/>
              <a:t>SOCIAL STUDIES</a:t>
            </a:r>
          </a:p>
          <a:p>
            <a:pPr lvl="2"/>
            <a:r>
              <a:rPr lang="en-US" sz="1800" b="1" dirty="0"/>
              <a:t>READING</a:t>
            </a:r>
          </a:p>
          <a:p>
            <a:pPr lvl="1"/>
            <a:r>
              <a:rPr lang="en-US" sz="2000" dirty="0"/>
              <a:t>Notebooks and folders will stay in their desk unless they come home for studying purposes.  </a:t>
            </a:r>
          </a:p>
          <a:p>
            <a:pPr lvl="1"/>
            <a:r>
              <a:rPr lang="en-US" sz="2000" dirty="0"/>
              <a:t>Homework should always be written in agenda each day. </a:t>
            </a:r>
          </a:p>
          <a:p>
            <a:pPr lvl="1"/>
            <a:r>
              <a:rPr lang="en-US" sz="2000" dirty="0"/>
              <a:t>Red folder is used to transport papers back and fourth throughout the week.  </a:t>
            </a:r>
          </a:p>
        </p:txBody>
      </p:sp>
      <p:pic>
        <p:nvPicPr>
          <p:cNvPr id="5" name="Picture 4"/>
          <p:cNvPicPr>
            <a:picLocks noChangeAspect="1"/>
          </p:cNvPicPr>
          <p:nvPr/>
        </p:nvPicPr>
        <p:blipFill>
          <a:blip r:embed="rId3"/>
          <a:stretch>
            <a:fillRect/>
          </a:stretch>
        </p:blipFill>
        <p:spPr>
          <a:xfrm>
            <a:off x="5257800" y="2819400"/>
            <a:ext cx="3265714" cy="18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Homework</a:t>
            </a:r>
          </a:p>
        </p:txBody>
      </p:sp>
      <p:sp>
        <p:nvSpPr>
          <p:cNvPr id="3" name="Content Placeholder 2"/>
          <p:cNvSpPr>
            <a:spLocks noGrp="1"/>
          </p:cNvSpPr>
          <p:nvPr>
            <p:ph idx="1"/>
          </p:nvPr>
        </p:nvSpPr>
        <p:spPr/>
        <p:txBody>
          <a:bodyPr>
            <a:normAutofit/>
          </a:bodyPr>
          <a:lstStyle/>
          <a:p>
            <a:r>
              <a:rPr lang="en-US" sz="2400" dirty="0"/>
              <a:t>It is the student’s responsibility to plan ahead in order to turn in homework on time.</a:t>
            </a:r>
          </a:p>
          <a:p>
            <a:r>
              <a:rPr lang="en-US" sz="2400" dirty="0"/>
              <a:t>Homework is written in the student’s agenda each day.</a:t>
            </a:r>
          </a:p>
          <a:p>
            <a:r>
              <a:rPr lang="en-US" sz="2400" dirty="0"/>
              <a:t>Homework is always due the following school day unless the “due date” is posted.</a:t>
            </a:r>
          </a:p>
          <a:p>
            <a:r>
              <a:rPr lang="en-US" sz="2400" dirty="0"/>
              <a:t>Reading should be nightly for at least 15 minutes, and record on reading log. Log can be found in My Reading Life folder.</a:t>
            </a:r>
          </a:p>
          <a:p>
            <a:pPr marL="0" indent="0">
              <a:buNone/>
            </a:pPr>
            <a:endParaRPr lang="en-US" sz="2400" dirty="0"/>
          </a:p>
          <a:p>
            <a:pPr marL="0" indent="0">
              <a:buNone/>
            </a:pPr>
            <a:endParaRPr lang="en-US" sz="2400" dirty="0"/>
          </a:p>
          <a:p>
            <a:endParaRPr lang="en-US" dirty="0"/>
          </a:p>
        </p:txBody>
      </p:sp>
      <p:pic>
        <p:nvPicPr>
          <p:cNvPr id="4" name="Picture 3"/>
          <p:cNvPicPr>
            <a:picLocks noChangeAspect="1"/>
          </p:cNvPicPr>
          <p:nvPr/>
        </p:nvPicPr>
        <p:blipFill>
          <a:blip r:embed="rId2"/>
          <a:stretch>
            <a:fillRect/>
          </a:stretch>
        </p:blipFill>
        <p:spPr>
          <a:xfrm>
            <a:off x="6477000" y="0"/>
            <a:ext cx="2130629" cy="16758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456267"/>
          </a:xfrm>
        </p:spPr>
        <p:txBody>
          <a:bodyPr>
            <a:normAutofit/>
          </a:bodyPr>
          <a:lstStyle/>
          <a:p>
            <a:r>
              <a:rPr lang="en-US" sz="4000" b="1" dirty="0"/>
              <a:t>Parent Volunteers</a:t>
            </a:r>
          </a:p>
        </p:txBody>
      </p:sp>
      <p:sp>
        <p:nvSpPr>
          <p:cNvPr id="3" name="Content Placeholder 2"/>
          <p:cNvSpPr>
            <a:spLocks noGrp="1"/>
          </p:cNvSpPr>
          <p:nvPr>
            <p:ph idx="1"/>
          </p:nvPr>
        </p:nvSpPr>
        <p:spPr>
          <a:xfrm>
            <a:off x="457200" y="2209800"/>
            <a:ext cx="8305800" cy="4343400"/>
          </a:xfrm>
        </p:spPr>
        <p:txBody>
          <a:bodyPr>
            <a:normAutofit lnSpcReduction="10000"/>
          </a:bodyPr>
          <a:lstStyle/>
          <a:p>
            <a:r>
              <a:rPr lang="en-US" sz="2400" dirty="0"/>
              <a:t>We LOVE our parent volunteers! </a:t>
            </a:r>
          </a:p>
          <a:p>
            <a:r>
              <a:rPr lang="en-US" sz="2400" dirty="0"/>
              <a:t>Our homeroom’s Room Moms will be coordinating the volunteers. Please visit our class website to sign up for different volunteer opportunities throughout the year:</a:t>
            </a:r>
          </a:p>
          <a:p>
            <a:pPr marL="0" indent="0">
              <a:buNone/>
            </a:pPr>
            <a:r>
              <a:rPr lang="en-US" u="sng" dirty="0">
                <a:hlinkClick r:id="rId2"/>
              </a:rPr>
              <a:t>https://msrousseauxs3rdgradeclass201819.shutterfly.com</a:t>
            </a:r>
            <a:endParaRPr lang="en-US" sz="2400" dirty="0"/>
          </a:p>
          <a:p>
            <a:r>
              <a:rPr lang="en-US" sz="2400" dirty="0"/>
              <a:t>Our Room Moms are: </a:t>
            </a:r>
          </a:p>
          <a:p>
            <a:pPr lvl="1"/>
            <a:r>
              <a:rPr lang="en-US" sz="2200" dirty="0"/>
              <a:t>Jessica Jones- jessica30045@yahoo.com</a:t>
            </a:r>
          </a:p>
          <a:p>
            <a:pPr lvl="1"/>
            <a:r>
              <a:rPr lang="en-US" sz="2200" dirty="0"/>
              <a:t>Stacy Beard- stacythomasbeard@msn.com</a:t>
            </a:r>
          </a:p>
          <a:p>
            <a:pPr marL="0" indent="0">
              <a:buNone/>
            </a:pPr>
            <a:r>
              <a:rPr lang="en-US" sz="2400" dirty="0"/>
              <a:t>Please make sure that if you are planning to come in and               volunteer then you have completed the Online Volunteer Procedures. </a:t>
            </a:r>
            <a:endParaRPr lang="en-US" sz="2400" dirty="0">
              <a:solidFill>
                <a:srgbClr val="FF0000"/>
              </a:solidFill>
            </a:endParaRPr>
          </a:p>
        </p:txBody>
      </p:sp>
      <p:pic>
        <p:nvPicPr>
          <p:cNvPr id="5" name="Picture 4"/>
          <p:cNvPicPr>
            <a:picLocks noChangeAspect="1"/>
          </p:cNvPicPr>
          <p:nvPr/>
        </p:nvPicPr>
        <p:blipFill rotWithShape="1">
          <a:blip r:embed="rId3"/>
          <a:srcRect l="-22222" t="-3320" r="10777" b="13682"/>
          <a:stretch/>
        </p:blipFill>
        <p:spPr>
          <a:xfrm>
            <a:off x="5943600" y="109150"/>
            <a:ext cx="2971800" cy="199996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17885</TotalTime>
  <Words>1655</Words>
  <Application>Microsoft Office PowerPoint</Application>
  <PresentationFormat>On-screen Show (4:3)</PresentationFormat>
  <Paragraphs>222</Paragraphs>
  <Slides>29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Batang</vt:lpstr>
      <vt:lpstr>Arial</vt:lpstr>
      <vt:lpstr>Arial Rounded MT Bold</vt:lpstr>
      <vt:lpstr>Calibri</vt:lpstr>
      <vt:lpstr>Calibri Light</vt:lpstr>
      <vt:lpstr>Century Gothic</vt:lpstr>
      <vt:lpstr>Wingdings</vt:lpstr>
      <vt:lpstr>Celestial</vt:lpstr>
      <vt:lpstr>WELCOME TO  3rd GRADE  AT HFES!  2018-2019</vt:lpstr>
      <vt:lpstr>           About Me</vt:lpstr>
      <vt:lpstr>Daily Schedule</vt:lpstr>
      <vt:lpstr>Communicating with me</vt:lpstr>
      <vt:lpstr>How I will communicate with you</vt:lpstr>
      <vt:lpstr>Attendance (School-wide)</vt:lpstr>
      <vt:lpstr>Organization for Classes</vt:lpstr>
      <vt:lpstr>Homework</vt:lpstr>
      <vt:lpstr>Parent Volunteers</vt:lpstr>
      <vt:lpstr>Grading Policy</vt:lpstr>
      <vt:lpstr>Grading Policy Continued</vt:lpstr>
      <vt:lpstr>Testing</vt:lpstr>
      <vt:lpstr>Positive Behavior! </vt:lpstr>
      <vt:lpstr>Curriculum </vt:lpstr>
      <vt:lpstr>IB PYP </vt:lpstr>
      <vt:lpstr>International Baccalaureate (IB) </vt:lpstr>
      <vt:lpstr>I.B. Continued</vt:lpstr>
      <vt:lpstr>Digital Citizenship</vt:lpstr>
      <vt:lpstr>Math</vt:lpstr>
      <vt:lpstr>PowerPoint Presentation</vt:lpstr>
      <vt:lpstr>PowerPoint Presentation</vt:lpstr>
      <vt:lpstr>PowerPoint Presentation</vt:lpstr>
      <vt:lpstr>PowerPoint Presentation</vt:lpstr>
      <vt:lpstr>Science</vt:lpstr>
      <vt:lpstr>Social Studies</vt:lpstr>
      <vt:lpstr>Online Resources</vt:lpstr>
      <vt:lpstr>Parent Conferences</vt:lpstr>
      <vt:lpstr>PowerPoint Presentation</vt:lpstr>
      <vt:lpstr>Questions and Important Websites</vt:lpstr>
    </vt:vector>
  </TitlesOfParts>
  <Company>FCSS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Third Grade at HFES 2011-2012!</dc:title>
  <dc:creator>rhodesjm</dc:creator>
  <cp:lastModifiedBy>Rousseaux, Michaela J</cp:lastModifiedBy>
  <cp:revision>185</cp:revision>
  <cp:lastPrinted>2015-09-10T15:38:11Z</cp:lastPrinted>
  <dcterms:created xsi:type="dcterms:W3CDTF">2011-08-31T10:44:57Z</dcterms:created>
  <dcterms:modified xsi:type="dcterms:W3CDTF">2018-08-29T17:35:22Z</dcterms:modified>
</cp:coreProperties>
</file>